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521" r:id="rId4"/>
    <p:sldId id="542" r:id="rId5"/>
    <p:sldId id="541"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7" d="100"/>
          <a:sy n="67"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2D356-F0A3-4F76-AA0E-B8CCE9DE57DA}" type="doc">
      <dgm:prSet loTypeId="urn:microsoft.com/office/officeart/2005/8/layout/hierarchy3" loCatId="relationship" qsTypeId="urn:microsoft.com/office/officeart/2005/8/quickstyle/3d3" qsCatId="3D" csTypeId="urn:microsoft.com/office/officeart/2005/8/colors/accent1_2" csCatId="accent1" phldr="1"/>
      <dgm:spPr/>
      <dgm:t>
        <a:bodyPr/>
        <a:lstStyle/>
        <a:p>
          <a:endParaRPr lang="en-GB"/>
        </a:p>
      </dgm:t>
    </dgm:pt>
    <dgm:pt modelId="{1EEFC61B-505E-41E3-AF5A-F599E72C7E19}">
      <dgm:prSet phldrT="[Text]"/>
      <dgm:spPr>
        <a:solidFill>
          <a:schemeClr val="accent4">
            <a:lumMod val="75000"/>
          </a:schemeClr>
        </a:solidFill>
      </dgm:spPr>
      <dgm:t>
        <a:bodyPr/>
        <a:lstStyle/>
        <a:p>
          <a:r>
            <a:rPr lang="en-GB" b="1" dirty="0" smtClean="0"/>
            <a:t>Girls</a:t>
          </a:r>
        </a:p>
        <a:p>
          <a:r>
            <a:rPr lang="en-GB" b="1" dirty="0" smtClean="0"/>
            <a:t>Bank Loan</a:t>
          </a:r>
        </a:p>
      </dgm:t>
    </dgm:pt>
    <dgm:pt modelId="{11F036E6-C2D9-47CB-89E9-8CD45C728AE6}" type="parTrans" cxnId="{EAB6FAAA-2D8B-4CB7-A109-6A0D99AC0D42}">
      <dgm:prSet/>
      <dgm:spPr/>
      <dgm:t>
        <a:bodyPr/>
        <a:lstStyle/>
        <a:p>
          <a:endParaRPr lang="en-GB"/>
        </a:p>
      </dgm:t>
    </dgm:pt>
    <dgm:pt modelId="{BB79BF2E-CD91-43FA-9CE3-CD40AAE67EA5}" type="sibTrans" cxnId="{EAB6FAAA-2D8B-4CB7-A109-6A0D99AC0D42}">
      <dgm:prSet/>
      <dgm:spPr/>
      <dgm:t>
        <a:bodyPr/>
        <a:lstStyle/>
        <a:p>
          <a:endParaRPr lang="en-GB"/>
        </a:p>
      </dgm:t>
    </dgm:pt>
    <dgm:pt modelId="{260957D1-3927-4179-947A-22BB140D4E74}">
      <dgm:prSet phldrT="[Text]"/>
      <dgm:spPr/>
      <dgm:t>
        <a:bodyPr/>
        <a:lstStyle/>
        <a:p>
          <a:r>
            <a:rPr lang="en-GB" dirty="0" smtClean="0"/>
            <a:t>Risk</a:t>
          </a:r>
          <a:endParaRPr lang="en-GB" dirty="0"/>
        </a:p>
      </dgm:t>
    </dgm:pt>
    <dgm:pt modelId="{3FA5E752-7023-4198-B62C-C27215E5FE89}" type="parTrans" cxnId="{347B3BE7-E869-4654-AAC0-257AF34B18DA}">
      <dgm:prSet/>
      <dgm:spPr/>
      <dgm:t>
        <a:bodyPr/>
        <a:lstStyle/>
        <a:p>
          <a:endParaRPr lang="en-GB"/>
        </a:p>
      </dgm:t>
    </dgm:pt>
    <dgm:pt modelId="{BD83CB13-B433-4C61-A1CB-6F500092EFD1}" type="sibTrans" cxnId="{347B3BE7-E869-4654-AAC0-257AF34B18DA}">
      <dgm:prSet/>
      <dgm:spPr/>
      <dgm:t>
        <a:bodyPr/>
        <a:lstStyle/>
        <a:p>
          <a:endParaRPr lang="en-GB"/>
        </a:p>
      </dgm:t>
    </dgm:pt>
    <dgm:pt modelId="{750086BC-6C58-419E-9106-ED9E8C5D7CC6}">
      <dgm:prSet phldrT="[Text]"/>
      <dgm:spPr/>
      <dgm:t>
        <a:bodyPr/>
        <a:lstStyle/>
        <a:p>
          <a:r>
            <a:rPr lang="en-GB" dirty="0" smtClean="0"/>
            <a:t>Cost</a:t>
          </a:r>
          <a:endParaRPr lang="en-GB" dirty="0"/>
        </a:p>
      </dgm:t>
    </dgm:pt>
    <dgm:pt modelId="{2E5065A0-70C2-46D7-B67A-1D81576192BA}" type="parTrans" cxnId="{16ED7BFF-2DB2-4A73-B1BC-58BC744F082F}">
      <dgm:prSet/>
      <dgm:spPr/>
      <dgm:t>
        <a:bodyPr/>
        <a:lstStyle/>
        <a:p>
          <a:endParaRPr lang="en-GB"/>
        </a:p>
      </dgm:t>
    </dgm:pt>
    <dgm:pt modelId="{9B8B19B8-C025-4B70-8D89-4EE359717965}" type="sibTrans" cxnId="{16ED7BFF-2DB2-4A73-B1BC-58BC744F082F}">
      <dgm:prSet/>
      <dgm:spPr/>
      <dgm:t>
        <a:bodyPr/>
        <a:lstStyle/>
        <a:p>
          <a:endParaRPr lang="en-GB"/>
        </a:p>
      </dgm:t>
    </dgm:pt>
    <dgm:pt modelId="{FB9DA4F9-4DCC-4861-8F68-2420B9D5FA77}">
      <dgm:prSet phldrT="[Text]"/>
      <dgm:spPr/>
      <dgm:t>
        <a:bodyPr/>
        <a:lstStyle/>
        <a:p>
          <a:r>
            <a:rPr lang="en-GB" b="1" dirty="0" smtClean="0"/>
            <a:t>Boys</a:t>
          </a:r>
        </a:p>
        <a:p>
          <a:r>
            <a:rPr lang="en-GB" b="1" dirty="0" smtClean="0">
              <a:solidFill>
                <a:schemeClr val="bg1"/>
              </a:solidFill>
            </a:rPr>
            <a:t>Share Capital</a:t>
          </a:r>
          <a:endParaRPr lang="en-GB" b="1" dirty="0">
            <a:solidFill>
              <a:schemeClr val="bg1"/>
            </a:solidFill>
          </a:endParaRPr>
        </a:p>
      </dgm:t>
    </dgm:pt>
    <dgm:pt modelId="{60321FF5-DF90-45B6-89CB-236E9D912D5A}" type="parTrans" cxnId="{6DE38DD0-DCDD-4C10-9EC9-46870DF18635}">
      <dgm:prSet/>
      <dgm:spPr/>
      <dgm:t>
        <a:bodyPr/>
        <a:lstStyle/>
        <a:p>
          <a:endParaRPr lang="en-GB"/>
        </a:p>
      </dgm:t>
    </dgm:pt>
    <dgm:pt modelId="{F1CA6F35-0E89-47A7-B656-154EDCDFA10C}" type="sibTrans" cxnId="{6DE38DD0-DCDD-4C10-9EC9-46870DF18635}">
      <dgm:prSet/>
      <dgm:spPr/>
      <dgm:t>
        <a:bodyPr/>
        <a:lstStyle/>
        <a:p>
          <a:endParaRPr lang="en-GB"/>
        </a:p>
      </dgm:t>
    </dgm:pt>
    <dgm:pt modelId="{9F3C2C14-D1B3-410E-A83B-790EF3D379F2}">
      <dgm:prSet phldrT="[Text]" custT="1"/>
      <dgm:spPr/>
      <dgm:t>
        <a:bodyPr/>
        <a:lstStyle/>
        <a:p>
          <a:r>
            <a:rPr lang="en-GB" sz="3600" dirty="0" smtClean="0"/>
            <a:t>Risk</a:t>
          </a:r>
          <a:endParaRPr lang="en-GB" sz="3600" dirty="0"/>
        </a:p>
      </dgm:t>
    </dgm:pt>
    <dgm:pt modelId="{36245EEE-F542-4D17-BF81-7EDAB71CA4AF}" type="parTrans" cxnId="{0E731623-A495-4325-82A7-C3B03F682B94}">
      <dgm:prSet/>
      <dgm:spPr/>
      <dgm:t>
        <a:bodyPr/>
        <a:lstStyle/>
        <a:p>
          <a:endParaRPr lang="en-GB"/>
        </a:p>
      </dgm:t>
    </dgm:pt>
    <dgm:pt modelId="{C279F590-FFDE-4945-812E-D0B6462A3283}" type="sibTrans" cxnId="{0E731623-A495-4325-82A7-C3B03F682B94}">
      <dgm:prSet/>
      <dgm:spPr/>
      <dgm:t>
        <a:bodyPr/>
        <a:lstStyle/>
        <a:p>
          <a:endParaRPr lang="en-GB"/>
        </a:p>
      </dgm:t>
    </dgm:pt>
    <dgm:pt modelId="{396A7E5D-6B06-44CE-841E-BEE450A4BC06}">
      <dgm:prSet phldrT="[Text]"/>
      <dgm:spPr/>
      <dgm:t>
        <a:bodyPr/>
        <a:lstStyle/>
        <a:p>
          <a:r>
            <a:rPr lang="en-GB" dirty="0" smtClean="0"/>
            <a:t>Cost</a:t>
          </a:r>
          <a:endParaRPr lang="en-GB" dirty="0"/>
        </a:p>
      </dgm:t>
    </dgm:pt>
    <dgm:pt modelId="{746D417D-4EB1-4016-89CA-E036FBBA268C}" type="parTrans" cxnId="{B5D4E58D-1156-447F-883F-6F348E01EF01}">
      <dgm:prSet/>
      <dgm:spPr/>
      <dgm:t>
        <a:bodyPr/>
        <a:lstStyle/>
        <a:p>
          <a:endParaRPr lang="en-GB"/>
        </a:p>
      </dgm:t>
    </dgm:pt>
    <dgm:pt modelId="{BA35C50D-0FC2-4618-95C1-B95D7D01E810}" type="sibTrans" cxnId="{B5D4E58D-1156-447F-883F-6F348E01EF01}">
      <dgm:prSet/>
      <dgm:spPr/>
      <dgm:t>
        <a:bodyPr/>
        <a:lstStyle/>
        <a:p>
          <a:endParaRPr lang="en-GB"/>
        </a:p>
      </dgm:t>
    </dgm:pt>
    <dgm:pt modelId="{FD5D3341-86C6-4C05-8281-8DB55C64150E}">
      <dgm:prSet phldrT="[Text]"/>
      <dgm:spPr/>
      <dgm:t>
        <a:bodyPr/>
        <a:lstStyle/>
        <a:p>
          <a:r>
            <a:rPr lang="en-GB" dirty="0" smtClean="0"/>
            <a:t>Control</a:t>
          </a:r>
          <a:endParaRPr lang="en-GB" dirty="0"/>
        </a:p>
      </dgm:t>
    </dgm:pt>
    <dgm:pt modelId="{620449DC-8623-4970-BEF4-3C3E99568AA4}" type="parTrans" cxnId="{F4221FB2-C92D-4DEA-A21E-2F165ACD3A7A}">
      <dgm:prSet/>
      <dgm:spPr/>
      <dgm:t>
        <a:bodyPr/>
        <a:lstStyle/>
        <a:p>
          <a:endParaRPr lang="en-GB"/>
        </a:p>
      </dgm:t>
    </dgm:pt>
    <dgm:pt modelId="{BC6E3D26-71E3-4764-A16C-E77E1C7D540C}" type="sibTrans" cxnId="{F4221FB2-C92D-4DEA-A21E-2F165ACD3A7A}">
      <dgm:prSet/>
      <dgm:spPr/>
      <dgm:t>
        <a:bodyPr/>
        <a:lstStyle/>
        <a:p>
          <a:endParaRPr lang="en-GB"/>
        </a:p>
      </dgm:t>
    </dgm:pt>
    <dgm:pt modelId="{E715EBF1-277C-4E67-BC6F-1878F538A634}">
      <dgm:prSet phldrT="[Text]"/>
      <dgm:spPr/>
      <dgm:t>
        <a:bodyPr/>
        <a:lstStyle/>
        <a:p>
          <a:r>
            <a:rPr lang="en-GB" dirty="0" smtClean="0"/>
            <a:t>Control</a:t>
          </a:r>
          <a:endParaRPr lang="en-GB" dirty="0"/>
        </a:p>
      </dgm:t>
    </dgm:pt>
    <dgm:pt modelId="{A38D1B57-59BA-4005-BC59-D7DC85563BC6}" type="sibTrans" cxnId="{A32B1844-C3B8-4E6F-A27A-215F5C281E4B}">
      <dgm:prSet/>
      <dgm:spPr/>
      <dgm:t>
        <a:bodyPr/>
        <a:lstStyle/>
        <a:p>
          <a:endParaRPr lang="en-GB"/>
        </a:p>
      </dgm:t>
    </dgm:pt>
    <dgm:pt modelId="{5F0E6156-626F-4064-A58A-3D1843C045D4}" type="parTrans" cxnId="{A32B1844-C3B8-4E6F-A27A-215F5C281E4B}">
      <dgm:prSet/>
      <dgm:spPr/>
      <dgm:t>
        <a:bodyPr/>
        <a:lstStyle/>
        <a:p>
          <a:endParaRPr lang="en-GB"/>
        </a:p>
      </dgm:t>
    </dgm:pt>
    <dgm:pt modelId="{15B1B1FB-E50B-4A4B-A16E-0E0BB12ED09C}">
      <dgm:prSet/>
      <dgm:spPr/>
      <dgm:t>
        <a:bodyPr/>
        <a:lstStyle/>
        <a:p>
          <a:r>
            <a:rPr lang="en-GB" dirty="0" smtClean="0"/>
            <a:t>Depends on</a:t>
          </a:r>
          <a:endParaRPr lang="en-GB" dirty="0"/>
        </a:p>
      </dgm:t>
    </dgm:pt>
    <dgm:pt modelId="{F4DE14A6-3BE3-430D-8E1F-82DCCCCA7BD3}" type="parTrans" cxnId="{F3112B24-B912-4E03-9ABA-55F49D077012}">
      <dgm:prSet/>
      <dgm:spPr/>
      <dgm:t>
        <a:bodyPr/>
        <a:lstStyle/>
        <a:p>
          <a:endParaRPr lang="en-GB"/>
        </a:p>
      </dgm:t>
    </dgm:pt>
    <dgm:pt modelId="{C969E2BA-95AF-41F1-8F67-E46360E3AA4C}" type="sibTrans" cxnId="{F3112B24-B912-4E03-9ABA-55F49D077012}">
      <dgm:prSet/>
      <dgm:spPr/>
      <dgm:t>
        <a:bodyPr/>
        <a:lstStyle/>
        <a:p>
          <a:endParaRPr lang="en-GB"/>
        </a:p>
      </dgm:t>
    </dgm:pt>
    <dgm:pt modelId="{CB2D9E83-07E8-45F6-A352-7C8EBC211181}">
      <dgm:prSet/>
      <dgm:spPr/>
      <dgm:t>
        <a:bodyPr/>
        <a:lstStyle/>
        <a:p>
          <a:r>
            <a:rPr lang="en-GB" dirty="0" smtClean="0"/>
            <a:t>Depends on</a:t>
          </a:r>
          <a:endParaRPr lang="en-GB" dirty="0"/>
        </a:p>
      </dgm:t>
    </dgm:pt>
    <dgm:pt modelId="{8875B17F-0615-4166-BE6E-14A82D768D4D}" type="parTrans" cxnId="{1D78C777-E849-4369-B0A8-B9A2EFE09EB8}">
      <dgm:prSet/>
      <dgm:spPr/>
      <dgm:t>
        <a:bodyPr/>
        <a:lstStyle/>
        <a:p>
          <a:endParaRPr lang="en-GB"/>
        </a:p>
      </dgm:t>
    </dgm:pt>
    <dgm:pt modelId="{8C099F3A-531F-4817-8266-C464F050499D}" type="sibTrans" cxnId="{1D78C777-E849-4369-B0A8-B9A2EFE09EB8}">
      <dgm:prSet/>
      <dgm:spPr/>
      <dgm:t>
        <a:bodyPr/>
        <a:lstStyle/>
        <a:p>
          <a:endParaRPr lang="en-GB"/>
        </a:p>
      </dgm:t>
    </dgm:pt>
    <dgm:pt modelId="{28CC020A-69ED-4E02-966E-A8D362C0987A}" type="pres">
      <dgm:prSet presAssocID="{1CD2D356-F0A3-4F76-AA0E-B8CCE9DE57DA}" presName="diagram" presStyleCnt="0">
        <dgm:presLayoutVars>
          <dgm:chPref val="1"/>
          <dgm:dir/>
          <dgm:animOne val="branch"/>
          <dgm:animLvl val="lvl"/>
          <dgm:resizeHandles/>
        </dgm:presLayoutVars>
      </dgm:prSet>
      <dgm:spPr/>
      <dgm:t>
        <a:bodyPr/>
        <a:lstStyle/>
        <a:p>
          <a:endParaRPr lang="en-GB"/>
        </a:p>
      </dgm:t>
    </dgm:pt>
    <dgm:pt modelId="{B1BCF8F1-424E-442C-8D66-66382B78F42F}" type="pres">
      <dgm:prSet presAssocID="{1EEFC61B-505E-41E3-AF5A-F599E72C7E19}" presName="root" presStyleCnt="0"/>
      <dgm:spPr/>
    </dgm:pt>
    <dgm:pt modelId="{5249CD3D-DE1D-4315-85A1-8FBAB39F8F14}" type="pres">
      <dgm:prSet presAssocID="{1EEFC61B-505E-41E3-AF5A-F599E72C7E19}" presName="rootComposite" presStyleCnt="0"/>
      <dgm:spPr/>
    </dgm:pt>
    <dgm:pt modelId="{0F439DE9-1339-4A1E-B21E-C176A14D09D7}" type="pres">
      <dgm:prSet presAssocID="{1EEFC61B-505E-41E3-AF5A-F599E72C7E19}" presName="rootText" presStyleLbl="node1" presStyleIdx="0" presStyleCnt="2"/>
      <dgm:spPr/>
      <dgm:t>
        <a:bodyPr/>
        <a:lstStyle/>
        <a:p>
          <a:endParaRPr lang="en-GB"/>
        </a:p>
      </dgm:t>
    </dgm:pt>
    <dgm:pt modelId="{2F210AAB-91BB-431B-8B21-44138283B716}" type="pres">
      <dgm:prSet presAssocID="{1EEFC61B-505E-41E3-AF5A-F599E72C7E19}" presName="rootConnector" presStyleLbl="node1" presStyleIdx="0" presStyleCnt="2"/>
      <dgm:spPr/>
      <dgm:t>
        <a:bodyPr/>
        <a:lstStyle/>
        <a:p>
          <a:endParaRPr lang="en-GB"/>
        </a:p>
      </dgm:t>
    </dgm:pt>
    <dgm:pt modelId="{65FFCE15-B772-411A-8254-1BF0AC05B9AE}" type="pres">
      <dgm:prSet presAssocID="{1EEFC61B-505E-41E3-AF5A-F599E72C7E19}" presName="childShape" presStyleCnt="0"/>
      <dgm:spPr/>
    </dgm:pt>
    <dgm:pt modelId="{14F71288-9641-4F38-8A25-29DB0D1104DC}" type="pres">
      <dgm:prSet presAssocID="{3FA5E752-7023-4198-B62C-C27215E5FE89}" presName="Name13" presStyleLbl="parChTrans1D2" presStyleIdx="0" presStyleCnt="8"/>
      <dgm:spPr/>
      <dgm:t>
        <a:bodyPr/>
        <a:lstStyle/>
        <a:p>
          <a:endParaRPr lang="en-GB"/>
        </a:p>
      </dgm:t>
    </dgm:pt>
    <dgm:pt modelId="{9DD614AF-9370-4685-9B83-2BA6E73BE4B0}" type="pres">
      <dgm:prSet presAssocID="{260957D1-3927-4179-947A-22BB140D4E74}" presName="childText" presStyleLbl="bgAcc1" presStyleIdx="0" presStyleCnt="8" custScaleX="157161">
        <dgm:presLayoutVars>
          <dgm:bulletEnabled val="1"/>
        </dgm:presLayoutVars>
      </dgm:prSet>
      <dgm:spPr/>
      <dgm:t>
        <a:bodyPr/>
        <a:lstStyle/>
        <a:p>
          <a:endParaRPr lang="en-GB"/>
        </a:p>
      </dgm:t>
    </dgm:pt>
    <dgm:pt modelId="{11B46F38-B890-4DAE-A031-5D07B0A49175}" type="pres">
      <dgm:prSet presAssocID="{2E5065A0-70C2-46D7-B67A-1D81576192BA}" presName="Name13" presStyleLbl="parChTrans1D2" presStyleIdx="1" presStyleCnt="8"/>
      <dgm:spPr/>
      <dgm:t>
        <a:bodyPr/>
        <a:lstStyle/>
        <a:p>
          <a:endParaRPr lang="en-GB"/>
        </a:p>
      </dgm:t>
    </dgm:pt>
    <dgm:pt modelId="{97C98B0D-6995-4194-A1DE-499F6222C7D1}" type="pres">
      <dgm:prSet presAssocID="{750086BC-6C58-419E-9106-ED9E8C5D7CC6}" presName="childText" presStyleLbl="bgAcc1" presStyleIdx="1" presStyleCnt="8" custScaleX="158072">
        <dgm:presLayoutVars>
          <dgm:bulletEnabled val="1"/>
        </dgm:presLayoutVars>
      </dgm:prSet>
      <dgm:spPr/>
      <dgm:t>
        <a:bodyPr/>
        <a:lstStyle/>
        <a:p>
          <a:endParaRPr lang="en-GB"/>
        </a:p>
      </dgm:t>
    </dgm:pt>
    <dgm:pt modelId="{75EB88F8-4F62-4212-A99D-7DE280171253}" type="pres">
      <dgm:prSet presAssocID="{620449DC-8623-4970-BEF4-3C3E99568AA4}" presName="Name13" presStyleLbl="parChTrans1D2" presStyleIdx="2" presStyleCnt="8"/>
      <dgm:spPr/>
      <dgm:t>
        <a:bodyPr/>
        <a:lstStyle/>
        <a:p>
          <a:endParaRPr lang="en-GB"/>
        </a:p>
      </dgm:t>
    </dgm:pt>
    <dgm:pt modelId="{F59C93BE-B40D-4FE6-A2AB-9F9C71857A8D}" type="pres">
      <dgm:prSet presAssocID="{FD5D3341-86C6-4C05-8281-8DB55C64150E}" presName="childText" presStyleLbl="bgAcc1" presStyleIdx="2" presStyleCnt="8" custScaleX="152860" custLinFactNeighborX="2606" custLinFactNeighborY="-2449">
        <dgm:presLayoutVars>
          <dgm:bulletEnabled val="1"/>
        </dgm:presLayoutVars>
      </dgm:prSet>
      <dgm:spPr/>
      <dgm:t>
        <a:bodyPr/>
        <a:lstStyle/>
        <a:p>
          <a:endParaRPr lang="en-GB"/>
        </a:p>
      </dgm:t>
    </dgm:pt>
    <dgm:pt modelId="{DEA1F7C7-371A-41A0-BDC9-34655F81DDC5}" type="pres">
      <dgm:prSet presAssocID="{F4DE14A6-3BE3-430D-8E1F-82DCCCCA7BD3}" presName="Name13" presStyleLbl="parChTrans1D2" presStyleIdx="3" presStyleCnt="8"/>
      <dgm:spPr/>
      <dgm:t>
        <a:bodyPr/>
        <a:lstStyle/>
        <a:p>
          <a:endParaRPr lang="en-GB"/>
        </a:p>
      </dgm:t>
    </dgm:pt>
    <dgm:pt modelId="{8BEA7C8E-81C5-43A9-895B-8D52D3E02A59}" type="pres">
      <dgm:prSet presAssocID="{15B1B1FB-E50B-4A4B-A16E-0E0BB12ED09C}" presName="childText" presStyleLbl="bgAcc1" presStyleIdx="3" presStyleCnt="8" custScaleX="158072" custLinFactNeighborX="-974" custLinFactNeighborY="-3077">
        <dgm:presLayoutVars>
          <dgm:bulletEnabled val="1"/>
        </dgm:presLayoutVars>
      </dgm:prSet>
      <dgm:spPr/>
      <dgm:t>
        <a:bodyPr/>
        <a:lstStyle/>
        <a:p>
          <a:endParaRPr lang="en-GB"/>
        </a:p>
      </dgm:t>
    </dgm:pt>
    <dgm:pt modelId="{929F8B10-C4B6-46F4-880B-3BCE66E416F1}" type="pres">
      <dgm:prSet presAssocID="{FB9DA4F9-4DCC-4861-8F68-2420B9D5FA77}" presName="root" presStyleCnt="0"/>
      <dgm:spPr/>
    </dgm:pt>
    <dgm:pt modelId="{A9A4F8F2-04B5-48C4-9412-F642EEE40A3F}" type="pres">
      <dgm:prSet presAssocID="{FB9DA4F9-4DCC-4861-8F68-2420B9D5FA77}" presName="rootComposite" presStyleCnt="0"/>
      <dgm:spPr/>
    </dgm:pt>
    <dgm:pt modelId="{471CEA3C-A05C-4240-964C-E5AD4FE2344F}" type="pres">
      <dgm:prSet presAssocID="{FB9DA4F9-4DCC-4861-8F68-2420B9D5FA77}" presName="rootText" presStyleLbl="node1" presStyleIdx="1" presStyleCnt="2"/>
      <dgm:spPr/>
      <dgm:t>
        <a:bodyPr/>
        <a:lstStyle/>
        <a:p>
          <a:endParaRPr lang="en-GB"/>
        </a:p>
      </dgm:t>
    </dgm:pt>
    <dgm:pt modelId="{B5BEE537-73F8-487B-A611-BF0295E38963}" type="pres">
      <dgm:prSet presAssocID="{FB9DA4F9-4DCC-4861-8F68-2420B9D5FA77}" presName="rootConnector" presStyleLbl="node1" presStyleIdx="1" presStyleCnt="2"/>
      <dgm:spPr/>
      <dgm:t>
        <a:bodyPr/>
        <a:lstStyle/>
        <a:p>
          <a:endParaRPr lang="en-GB"/>
        </a:p>
      </dgm:t>
    </dgm:pt>
    <dgm:pt modelId="{840E7075-DB2D-4FC1-97B1-FF1886553EDE}" type="pres">
      <dgm:prSet presAssocID="{FB9DA4F9-4DCC-4861-8F68-2420B9D5FA77}" presName="childShape" presStyleCnt="0"/>
      <dgm:spPr/>
    </dgm:pt>
    <dgm:pt modelId="{5907DB12-EFC3-44C3-BBF5-BD080F3F2DF2}" type="pres">
      <dgm:prSet presAssocID="{36245EEE-F542-4D17-BF81-7EDAB71CA4AF}" presName="Name13" presStyleLbl="parChTrans1D2" presStyleIdx="4" presStyleCnt="8"/>
      <dgm:spPr/>
      <dgm:t>
        <a:bodyPr/>
        <a:lstStyle/>
        <a:p>
          <a:endParaRPr lang="en-GB"/>
        </a:p>
      </dgm:t>
    </dgm:pt>
    <dgm:pt modelId="{4E51C566-D535-4B1A-958A-2CE09045E562}" type="pres">
      <dgm:prSet presAssocID="{9F3C2C14-D1B3-410E-A83B-790EF3D379F2}" presName="childText" presStyleLbl="bgAcc1" presStyleIdx="4" presStyleCnt="8" custScaleX="148431">
        <dgm:presLayoutVars>
          <dgm:bulletEnabled val="1"/>
        </dgm:presLayoutVars>
      </dgm:prSet>
      <dgm:spPr/>
      <dgm:t>
        <a:bodyPr/>
        <a:lstStyle/>
        <a:p>
          <a:endParaRPr lang="en-GB"/>
        </a:p>
      </dgm:t>
    </dgm:pt>
    <dgm:pt modelId="{B4518AC6-D9D7-4D70-BEDB-A2F3CC84015F}" type="pres">
      <dgm:prSet presAssocID="{746D417D-4EB1-4016-89CA-E036FBBA268C}" presName="Name13" presStyleLbl="parChTrans1D2" presStyleIdx="5" presStyleCnt="8"/>
      <dgm:spPr/>
      <dgm:t>
        <a:bodyPr/>
        <a:lstStyle/>
        <a:p>
          <a:endParaRPr lang="en-GB"/>
        </a:p>
      </dgm:t>
    </dgm:pt>
    <dgm:pt modelId="{0015D9BD-AF9E-49BB-96AC-7807A1F20070}" type="pres">
      <dgm:prSet presAssocID="{396A7E5D-6B06-44CE-841E-BEE450A4BC06}" presName="childText" presStyleLbl="bgAcc1" presStyleIdx="5" presStyleCnt="8" custScaleX="148431">
        <dgm:presLayoutVars>
          <dgm:bulletEnabled val="1"/>
        </dgm:presLayoutVars>
      </dgm:prSet>
      <dgm:spPr/>
      <dgm:t>
        <a:bodyPr/>
        <a:lstStyle/>
        <a:p>
          <a:endParaRPr lang="en-GB"/>
        </a:p>
      </dgm:t>
    </dgm:pt>
    <dgm:pt modelId="{2B695652-94E1-4FA4-B81D-C51A6E513723}" type="pres">
      <dgm:prSet presAssocID="{5F0E6156-626F-4064-A58A-3D1843C045D4}" presName="Name13" presStyleLbl="parChTrans1D2" presStyleIdx="6" presStyleCnt="8"/>
      <dgm:spPr/>
      <dgm:t>
        <a:bodyPr/>
        <a:lstStyle/>
        <a:p>
          <a:endParaRPr lang="en-GB"/>
        </a:p>
      </dgm:t>
    </dgm:pt>
    <dgm:pt modelId="{07B6B0A7-B14F-4177-940F-C0D4746C2548}" type="pres">
      <dgm:prSet presAssocID="{E715EBF1-277C-4E67-BC6F-1878F538A634}" presName="childText" presStyleLbl="bgAcc1" presStyleIdx="6" presStyleCnt="8" custScaleX="147775" custLinFactNeighborX="328" custLinFactNeighborY="-3719">
        <dgm:presLayoutVars>
          <dgm:bulletEnabled val="1"/>
        </dgm:presLayoutVars>
      </dgm:prSet>
      <dgm:spPr/>
      <dgm:t>
        <a:bodyPr/>
        <a:lstStyle/>
        <a:p>
          <a:endParaRPr lang="en-GB"/>
        </a:p>
      </dgm:t>
    </dgm:pt>
    <dgm:pt modelId="{CBB0EF0C-E25E-4386-B9EC-613E81216FCB}" type="pres">
      <dgm:prSet presAssocID="{8875B17F-0615-4166-BE6E-14A82D768D4D}" presName="Name13" presStyleLbl="parChTrans1D2" presStyleIdx="7" presStyleCnt="8"/>
      <dgm:spPr/>
      <dgm:t>
        <a:bodyPr/>
        <a:lstStyle/>
        <a:p>
          <a:endParaRPr lang="en-GB"/>
        </a:p>
      </dgm:t>
    </dgm:pt>
    <dgm:pt modelId="{6A3AEF32-1339-446D-977B-6A5D735D5F9F}" type="pres">
      <dgm:prSet presAssocID="{CB2D9E83-07E8-45F6-A352-7C8EBC211181}" presName="childText" presStyleLbl="bgAcc1" presStyleIdx="7" presStyleCnt="8" custScaleX="148431">
        <dgm:presLayoutVars>
          <dgm:bulletEnabled val="1"/>
        </dgm:presLayoutVars>
      </dgm:prSet>
      <dgm:spPr/>
      <dgm:t>
        <a:bodyPr/>
        <a:lstStyle/>
        <a:p>
          <a:endParaRPr lang="en-GB"/>
        </a:p>
      </dgm:t>
    </dgm:pt>
  </dgm:ptLst>
  <dgm:cxnLst>
    <dgm:cxn modelId="{AF8EC76D-AC30-4AB3-8F68-9068668773AE}" type="presOf" srcId="{36245EEE-F542-4D17-BF81-7EDAB71CA4AF}" destId="{5907DB12-EFC3-44C3-BBF5-BD080F3F2DF2}" srcOrd="0" destOrd="0" presId="urn:microsoft.com/office/officeart/2005/8/layout/hierarchy3"/>
    <dgm:cxn modelId="{F4221FB2-C92D-4DEA-A21E-2F165ACD3A7A}" srcId="{1EEFC61B-505E-41E3-AF5A-F599E72C7E19}" destId="{FD5D3341-86C6-4C05-8281-8DB55C64150E}" srcOrd="2" destOrd="0" parTransId="{620449DC-8623-4970-BEF4-3C3E99568AA4}" sibTransId="{BC6E3D26-71E3-4764-A16C-E77E1C7D540C}"/>
    <dgm:cxn modelId="{90A919DE-87B4-4155-A7AD-C20A4C0B66BA}" type="presOf" srcId="{FB9DA4F9-4DCC-4861-8F68-2420B9D5FA77}" destId="{471CEA3C-A05C-4240-964C-E5AD4FE2344F}" srcOrd="0" destOrd="0" presId="urn:microsoft.com/office/officeart/2005/8/layout/hierarchy3"/>
    <dgm:cxn modelId="{16ED7BFF-2DB2-4A73-B1BC-58BC744F082F}" srcId="{1EEFC61B-505E-41E3-AF5A-F599E72C7E19}" destId="{750086BC-6C58-419E-9106-ED9E8C5D7CC6}" srcOrd="1" destOrd="0" parTransId="{2E5065A0-70C2-46D7-B67A-1D81576192BA}" sibTransId="{9B8B19B8-C025-4B70-8D89-4EE359717965}"/>
    <dgm:cxn modelId="{0E731623-A495-4325-82A7-C3B03F682B94}" srcId="{FB9DA4F9-4DCC-4861-8F68-2420B9D5FA77}" destId="{9F3C2C14-D1B3-410E-A83B-790EF3D379F2}" srcOrd="0" destOrd="0" parTransId="{36245EEE-F542-4D17-BF81-7EDAB71CA4AF}" sibTransId="{C279F590-FFDE-4945-812E-D0B6462A3283}"/>
    <dgm:cxn modelId="{380957EA-24FA-4D96-ADA8-F517FB627830}" type="presOf" srcId="{3FA5E752-7023-4198-B62C-C27215E5FE89}" destId="{14F71288-9641-4F38-8A25-29DB0D1104DC}" srcOrd="0" destOrd="0" presId="urn:microsoft.com/office/officeart/2005/8/layout/hierarchy3"/>
    <dgm:cxn modelId="{969E4BB4-CCAE-4F9C-899A-428A07E0FDDE}" type="presOf" srcId="{1EEFC61B-505E-41E3-AF5A-F599E72C7E19}" destId="{0F439DE9-1339-4A1E-B21E-C176A14D09D7}" srcOrd="0" destOrd="0" presId="urn:microsoft.com/office/officeart/2005/8/layout/hierarchy3"/>
    <dgm:cxn modelId="{DC956471-51AB-4F97-9302-00DF1D00B0F5}" type="presOf" srcId="{396A7E5D-6B06-44CE-841E-BEE450A4BC06}" destId="{0015D9BD-AF9E-49BB-96AC-7807A1F20070}" srcOrd="0" destOrd="0" presId="urn:microsoft.com/office/officeart/2005/8/layout/hierarchy3"/>
    <dgm:cxn modelId="{22D0AF74-F2B6-4812-8C41-3952E0734AD7}" type="presOf" srcId="{750086BC-6C58-419E-9106-ED9E8C5D7CC6}" destId="{97C98B0D-6995-4194-A1DE-499F6222C7D1}" srcOrd="0" destOrd="0" presId="urn:microsoft.com/office/officeart/2005/8/layout/hierarchy3"/>
    <dgm:cxn modelId="{095EFAB1-11B2-44C0-B6B3-0D505CE782C9}" type="presOf" srcId="{746D417D-4EB1-4016-89CA-E036FBBA268C}" destId="{B4518AC6-D9D7-4D70-BEDB-A2F3CC84015F}" srcOrd="0" destOrd="0" presId="urn:microsoft.com/office/officeart/2005/8/layout/hierarchy3"/>
    <dgm:cxn modelId="{1E8007DB-92E8-40F4-ABD2-B5A26D45B693}" type="presOf" srcId="{F4DE14A6-3BE3-430D-8E1F-82DCCCCA7BD3}" destId="{DEA1F7C7-371A-41A0-BDC9-34655F81DDC5}" srcOrd="0" destOrd="0" presId="urn:microsoft.com/office/officeart/2005/8/layout/hierarchy3"/>
    <dgm:cxn modelId="{B58D2357-5E48-41CD-8961-067651D17046}" type="presOf" srcId="{2E5065A0-70C2-46D7-B67A-1D81576192BA}" destId="{11B46F38-B890-4DAE-A031-5D07B0A49175}" srcOrd="0" destOrd="0" presId="urn:microsoft.com/office/officeart/2005/8/layout/hierarchy3"/>
    <dgm:cxn modelId="{68F68F14-AB07-4B8F-BCD6-BEB54EE81C49}" type="presOf" srcId="{260957D1-3927-4179-947A-22BB140D4E74}" destId="{9DD614AF-9370-4685-9B83-2BA6E73BE4B0}" srcOrd="0" destOrd="0" presId="urn:microsoft.com/office/officeart/2005/8/layout/hierarchy3"/>
    <dgm:cxn modelId="{8AA850DA-39BC-4606-9383-7B4ADC5EE2C6}" type="presOf" srcId="{15B1B1FB-E50B-4A4B-A16E-0E0BB12ED09C}" destId="{8BEA7C8E-81C5-43A9-895B-8D52D3E02A59}" srcOrd="0" destOrd="0" presId="urn:microsoft.com/office/officeart/2005/8/layout/hierarchy3"/>
    <dgm:cxn modelId="{E2C24843-0C26-4BBB-A05E-F1A4D80705A4}" type="presOf" srcId="{FB9DA4F9-4DCC-4861-8F68-2420B9D5FA77}" destId="{B5BEE537-73F8-487B-A611-BF0295E38963}" srcOrd="1" destOrd="0" presId="urn:microsoft.com/office/officeart/2005/8/layout/hierarchy3"/>
    <dgm:cxn modelId="{0E5EC533-C801-46FE-963D-A7D03B97C8C8}" type="presOf" srcId="{1EEFC61B-505E-41E3-AF5A-F599E72C7E19}" destId="{2F210AAB-91BB-431B-8B21-44138283B716}" srcOrd="1" destOrd="0" presId="urn:microsoft.com/office/officeart/2005/8/layout/hierarchy3"/>
    <dgm:cxn modelId="{A32B1844-C3B8-4E6F-A27A-215F5C281E4B}" srcId="{FB9DA4F9-4DCC-4861-8F68-2420B9D5FA77}" destId="{E715EBF1-277C-4E67-BC6F-1878F538A634}" srcOrd="2" destOrd="0" parTransId="{5F0E6156-626F-4064-A58A-3D1843C045D4}" sibTransId="{A38D1B57-59BA-4005-BC59-D7DC85563BC6}"/>
    <dgm:cxn modelId="{B5D4E58D-1156-447F-883F-6F348E01EF01}" srcId="{FB9DA4F9-4DCC-4861-8F68-2420B9D5FA77}" destId="{396A7E5D-6B06-44CE-841E-BEE450A4BC06}" srcOrd="1" destOrd="0" parTransId="{746D417D-4EB1-4016-89CA-E036FBBA268C}" sibTransId="{BA35C50D-0FC2-4618-95C1-B95D7D01E810}"/>
    <dgm:cxn modelId="{CC466888-FE2A-45FF-AD1A-82E70752D3B4}" type="presOf" srcId="{CB2D9E83-07E8-45F6-A352-7C8EBC211181}" destId="{6A3AEF32-1339-446D-977B-6A5D735D5F9F}" srcOrd="0" destOrd="0" presId="urn:microsoft.com/office/officeart/2005/8/layout/hierarchy3"/>
    <dgm:cxn modelId="{CFEE0681-F95B-49F3-BDC6-F166FCE4E915}" type="presOf" srcId="{5F0E6156-626F-4064-A58A-3D1843C045D4}" destId="{2B695652-94E1-4FA4-B81D-C51A6E513723}" srcOrd="0" destOrd="0" presId="urn:microsoft.com/office/officeart/2005/8/layout/hierarchy3"/>
    <dgm:cxn modelId="{EAB6FAAA-2D8B-4CB7-A109-6A0D99AC0D42}" srcId="{1CD2D356-F0A3-4F76-AA0E-B8CCE9DE57DA}" destId="{1EEFC61B-505E-41E3-AF5A-F599E72C7E19}" srcOrd="0" destOrd="0" parTransId="{11F036E6-C2D9-47CB-89E9-8CD45C728AE6}" sibTransId="{BB79BF2E-CD91-43FA-9CE3-CD40AAE67EA5}"/>
    <dgm:cxn modelId="{347B3BE7-E869-4654-AAC0-257AF34B18DA}" srcId="{1EEFC61B-505E-41E3-AF5A-F599E72C7E19}" destId="{260957D1-3927-4179-947A-22BB140D4E74}" srcOrd="0" destOrd="0" parTransId="{3FA5E752-7023-4198-B62C-C27215E5FE89}" sibTransId="{BD83CB13-B433-4C61-A1CB-6F500092EFD1}"/>
    <dgm:cxn modelId="{F3112B24-B912-4E03-9ABA-55F49D077012}" srcId="{1EEFC61B-505E-41E3-AF5A-F599E72C7E19}" destId="{15B1B1FB-E50B-4A4B-A16E-0E0BB12ED09C}" srcOrd="3" destOrd="0" parTransId="{F4DE14A6-3BE3-430D-8E1F-82DCCCCA7BD3}" sibTransId="{C969E2BA-95AF-41F1-8F67-E46360E3AA4C}"/>
    <dgm:cxn modelId="{1255F16D-CF56-409E-8685-891693258E36}" type="presOf" srcId="{FD5D3341-86C6-4C05-8281-8DB55C64150E}" destId="{F59C93BE-B40D-4FE6-A2AB-9F9C71857A8D}" srcOrd="0" destOrd="0" presId="urn:microsoft.com/office/officeart/2005/8/layout/hierarchy3"/>
    <dgm:cxn modelId="{6EC75EBE-CCDB-4ABA-8B80-CF6E8B8C9C20}" type="presOf" srcId="{E715EBF1-277C-4E67-BC6F-1878F538A634}" destId="{07B6B0A7-B14F-4177-940F-C0D4746C2548}" srcOrd="0" destOrd="0" presId="urn:microsoft.com/office/officeart/2005/8/layout/hierarchy3"/>
    <dgm:cxn modelId="{211E17C5-5325-4D95-9324-C2EA069BD3E5}" type="presOf" srcId="{1CD2D356-F0A3-4F76-AA0E-B8CCE9DE57DA}" destId="{28CC020A-69ED-4E02-966E-A8D362C0987A}" srcOrd="0" destOrd="0" presId="urn:microsoft.com/office/officeart/2005/8/layout/hierarchy3"/>
    <dgm:cxn modelId="{E02B03EB-7DFE-4F93-8CC6-C4FEBE3609C4}" type="presOf" srcId="{620449DC-8623-4970-BEF4-3C3E99568AA4}" destId="{75EB88F8-4F62-4212-A99D-7DE280171253}" srcOrd="0" destOrd="0" presId="urn:microsoft.com/office/officeart/2005/8/layout/hierarchy3"/>
    <dgm:cxn modelId="{18A6215E-0F14-4CB3-A647-9AF6E9306DDB}" type="presOf" srcId="{9F3C2C14-D1B3-410E-A83B-790EF3D379F2}" destId="{4E51C566-D535-4B1A-958A-2CE09045E562}" srcOrd="0" destOrd="0" presId="urn:microsoft.com/office/officeart/2005/8/layout/hierarchy3"/>
    <dgm:cxn modelId="{6DE38DD0-DCDD-4C10-9EC9-46870DF18635}" srcId="{1CD2D356-F0A3-4F76-AA0E-B8CCE9DE57DA}" destId="{FB9DA4F9-4DCC-4861-8F68-2420B9D5FA77}" srcOrd="1" destOrd="0" parTransId="{60321FF5-DF90-45B6-89CB-236E9D912D5A}" sibTransId="{F1CA6F35-0E89-47A7-B656-154EDCDFA10C}"/>
    <dgm:cxn modelId="{8111AEB0-ADDC-4870-A966-7F1DA8323CFA}" type="presOf" srcId="{8875B17F-0615-4166-BE6E-14A82D768D4D}" destId="{CBB0EF0C-E25E-4386-B9EC-613E81216FCB}" srcOrd="0" destOrd="0" presId="urn:microsoft.com/office/officeart/2005/8/layout/hierarchy3"/>
    <dgm:cxn modelId="{1D78C777-E849-4369-B0A8-B9A2EFE09EB8}" srcId="{FB9DA4F9-4DCC-4861-8F68-2420B9D5FA77}" destId="{CB2D9E83-07E8-45F6-A352-7C8EBC211181}" srcOrd="3" destOrd="0" parTransId="{8875B17F-0615-4166-BE6E-14A82D768D4D}" sibTransId="{8C099F3A-531F-4817-8266-C464F050499D}"/>
    <dgm:cxn modelId="{18EE177A-C135-4CC8-83AF-5E5E29ADAA07}" type="presParOf" srcId="{28CC020A-69ED-4E02-966E-A8D362C0987A}" destId="{B1BCF8F1-424E-442C-8D66-66382B78F42F}" srcOrd="0" destOrd="0" presId="urn:microsoft.com/office/officeart/2005/8/layout/hierarchy3"/>
    <dgm:cxn modelId="{074A3B38-6CBF-428D-B8C9-BD2896E62DC3}" type="presParOf" srcId="{B1BCF8F1-424E-442C-8D66-66382B78F42F}" destId="{5249CD3D-DE1D-4315-85A1-8FBAB39F8F14}" srcOrd="0" destOrd="0" presId="urn:microsoft.com/office/officeart/2005/8/layout/hierarchy3"/>
    <dgm:cxn modelId="{724BFCBC-A66C-4C06-852E-93C5C81A61F3}" type="presParOf" srcId="{5249CD3D-DE1D-4315-85A1-8FBAB39F8F14}" destId="{0F439DE9-1339-4A1E-B21E-C176A14D09D7}" srcOrd="0" destOrd="0" presId="urn:microsoft.com/office/officeart/2005/8/layout/hierarchy3"/>
    <dgm:cxn modelId="{86BE7003-4A43-4FCE-8134-781EE9508026}" type="presParOf" srcId="{5249CD3D-DE1D-4315-85A1-8FBAB39F8F14}" destId="{2F210AAB-91BB-431B-8B21-44138283B716}" srcOrd="1" destOrd="0" presId="urn:microsoft.com/office/officeart/2005/8/layout/hierarchy3"/>
    <dgm:cxn modelId="{F2B8FFF2-E2B7-4FDE-84D2-A1A3595024E5}" type="presParOf" srcId="{B1BCF8F1-424E-442C-8D66-66382B78F42F}" destId="{65FFCE15-B772-411A-8254-1BF0AC05B9AE}" srcOrd="1" destOrd="0" presId="urn:microsoft.com/office/officeart/2005/8/layout/hierarchy3"/>
    <dgm:cxn modelId="{7C928B86-CF8E-472C-84F8-E7749E97C2D2}" type="presParOf" srcId="{65FFCE15-B772-411A-8254-1BF0AC05B9AE}" destId="{14F71288-9641-4F38-8A25-29DB0D1104DC}" srcOrd="0" destOrd="0" presId="urn:microsoft.com/office/officeart/2005/8/layout/hierarchy3"/>
    <dgm:cxn modelId="{A419EC60-63DA-40ED-8E4B-19658FB83266}" type="presParOf" srcId="{65FFCE15-B772-411A-8254-1BF0AC05B9AE}" destId="{9DD614AF-9370-4685-9B83-2BA6E73BE4B0}" srcOrd="1" destOrd="0" presId="urn:microsoft.com/office/officeart/2005/8/layout/hierarchy3"/>
    <dgm:cxn modelId="{573C8A0D-2406-4EF3-8EE1-0B2F044EBADB}" type="presParOf" srcId="{65FFCE15-B772-411A-8254-1BF0AC05B9AE}" destId="{11B46F38-B890-4DAE-A031-5D07B0A49175}" srcOrd="2" destOrd="0" presId="urn:microsoft.com/office/officeart/2005/8/layout/hierarchy3"/>
    <dgm:cxn modelId="{CE1DE309-34EE-4A1A-B568-D233A28E8296}" type="presParOf" srcId="{65FFCE15-B772-411A-8254-1BF0AC05B9AE}" destId="{97C98B0D-6995-4194-A1DE-499F6222C7D1}" srcOrd="3" destOrd="0" presId="urn:microsoft.com/office/officeart/2005/8/layout/hierarchy3"/>
    <dgm:cxn modelId="{03359DC5-E0BA-4268-9B74-263269A4FCCA}" type="presParOf" srcId="{65FFCE15-B772-411A-8254-1BF0AC05B9AE}" destId="{75EB88F8-4F62-4212-A99D-7DE280171253}" srcOrd="4" destOrd="0" presId="urn:microsoft.com/office/officeart/2005/8/layout/hierarchy3"/>
    <dgm:cxn modelId="{C29CF42A-FA1A-4DE2-BFD1-290675800EB4}" type="presParOf" srcId="{65FFCE15-B772-411A-8254-1BF0AC05B9AE}" destId="{F59C93BE-B40D-4FE6-A2AB-9F9C71857A8D}" srcOrd="5" destOrd="0" presId="urn:microsoft.com/office/officeart/2005/8/layout/hierarchy3"/>
    <dgm:cxn modelId="{BC849A22-6C65-46D3-8231-5C50649A8CE3}" type="presParOf" srcId="{65FFCE15-B772-411A-8254-1BF0AC05B9AE}" destId="{DEA1F7C7-371A-41A0-BDC9-34655F81DDC5}" srcOrd="6" destOrd="0" presId="urn:microsoft.com/office/officeart/2005/8/layout/hierarchy3"/>
    <dgm:cxn modelId="{86A312CA-578E-4C90-B935-74ADC9C7D76E}" type="presParOf" srcId="{65FFCE15-B772-411A-8254-1BF0AC05B9AE}" destId="{8BEA7C8E-81C5-43A9-895B-8D52D3E02A59}" srcOrd="7" destOrd="0" presId="urn:microsoft.com/office/officeart/2005/8/layout/hierarchy3"/>
    <dgm:cxn modelId="{E6DE057D-1E59-48FB-8EA4-6F1693019C7F}" type="presParOf" srcId="{28CC020A-69ED-4E02-966E-A8D362C0987A}" destId="{929F8B10-C4B6-46F4-880B-3BCE66E416F1}" srcOrd="1" destOrd="0" presId="urn:microsoft.com/office/officeart/2005/8/layout/hierarchy3"/>
    <dgm:cxn modelId="{7419AD5A-11DF-499D-B376-52C722944F21}" type="presParOf" srcId="{929F8B10-C4B6-46F4-880B-3BCE66E416F1}" destId="{A9A4F8F2-04B5-48C4-9412-F642EEE40A3F}" srcOrd="0" destOrd="0" presId="urn:microsoft.com/office/officeart/2005/8/layout/hierarchy3"/>
    <dgm:cxn modelId="{47D4041E-C0E6-4292-95F3-18109B840EAF}" type="presParOf" srcId="{A9A4F8F2-04B5-48C4-9412-F642EEE40A3F}" destId="{471CEA3C-A05C-4240-964C-E5AD4FE2344F}" srcOrd="0" destOrd="0" presId="urn:microsoft.com/office/officeart/2005/8/layout/hierarchy3"/>
    <dgm:cxn modelId="{20224256-2AAE-4EE1-98D8-FF784F21B7F3}" type="presParOf" srcId="{A9A4F8F2-04B5-48C4-9412-F642EEE40A3F}" destId="{B5BEE537-73F8-487B-A611-BF0295E38963}" srcOrd="1" destOrd="0" presId="urn:microsoft.com/office/officeart/2005/8/layout/hierarchy3"/>
    <dgm:cxn modelId="{0338B4A4-EB64-47D8-B3A3-700921C94CA0}" type="presParOf" srcId="{929F8B10-C4B6-46F4-880B-3BCE66E416F1}" destId="{840E7075-DB2D-4FC1-97B1-FF1886553EDE}" srcOrd="1" destOrd="0" presId="urn:microsoft.com/office/officeart/2005/8/layout/hierarchy3"/>
    <dgm:cxn modelId="{DF1C523F-9050-453F-B5E4-BB02E42845BB}" type="presParOf" srcId="{840E7075-DB2D-4FC1-97B1-FF1886553EDE}" destId="{5907DB12-EFC3-44C3-BBF5-BD080F3F2DF2}" srcOrd="0" destOrd="0" presId="urn:microsoft.com/office/officeart/2005/8/layout/hierarchy3"/>
    <dgm:cxn modelId="{F0FEC38A-4FC5-4862-A5AA-4252F72970B6}" type="presParOf" srcId="{840E7075-DB2D-4FC1-97B1-FF1886553EDE}" destId="{4E51C566-D535-4B1A-958A-2CE09045E562}" srcOrd="1" destOrd="0" presId="urn:microsoft.com/office/officeart/2005/8/layout/hierarchy3"/>
    <dgm:cxn modelId="{2BDC1C33-2AAF-4E97-907E-CB7858B97BFC}" type="presParOf" srcId="{840E7075-DB2D-4FC1-97B1-FF1886553EDE}" destId="{B4518AC6-D9D7-4D70-BEDB-A2F3CC84015F}" srcOrd="2" destOrd="0" presId="urn:microsoft.com/office/officeart/2005/8/layout/hierarchy3"/>
    <dgm:cxn modelId="{6F6E45D2-7C75-45AA-806A-A6B4E3A10FB5}" type="presParOf" srcId="{840E7075-DB2D-4FC1-97B1-FF1886553EDE}" destId="{0015D9BD-AF9E-49BB-96AC-7807A1F20070}" srcOrd="3" destOrd="0" presId="urn:microsoft.com/office/officeart/2005/8/layout/hierarchy3"/>
    <dgm:cxn modelId="{2C64C8AD-4E45-416B-8D7E-AE04D236A6E7}" type="presParOf" srcId="{840E7075-DB2D-4FC1-97B1-FF1886553EDE}" destId="{2B695652-94E1-4FA4-B81D-C51A6E513723}" srcOrd="4" destOrd="0" presId="urn:microsoft.com/office/officeart/2005/8/layout/hierarchy3"/>
    <dgm:cxn modelId="{D215A04B-2D9B-4255-99CA-8ADB2B841AB0}" type="presParOf" srcId="{840E7075-DB2D-4FC1-97B1-FF1886553EDE}" destId="{07B6B0A7-B14F-4177-940F-C0D4746C2548}" srcOrd="5" destOrd="0" presId="urn:microsoft.com/office/officeart/2005/8/layout/hierarchy3"/>
    <dgm:cxn modelId="{161CB23D-DB42-475E-853D-EF1BE37BC34A}" type="presParOf" srcId="{840E7075-DB2D-4FC1-97B1-FF1886553EDE}" destId="{CBB0EF0C-E25E-4386-B9EC-613E81216FCB}" srcOrd="6" destOrd="0" presId="urn:microsoft.com/office/officeart/2005/8/layout/hierarchy3"/>
    <dgm:cxn modelId="{80737F3D-8A4D-4D3B-B47A-4BCE04B95269}" type="presParOf" srcId="{840E7075-DB2D-4FC1-97B1-FF1886553EDE}" destId="{6A3AEF32-1339-446D-977B-6A5D735D5F9F}"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E5C8FB-3C92-4045-9552-43806431B41B}" type="datetimeFigureOut">
              <a:rPr lang="en-GB"/>
              <a:pPr>
                <a:defRPr/>
              </a:pPr>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10A0A-02C3-44C2-A27D-FC4690503C1D}" type="slidenum">
              <a:rPr lang="en-GB"/>
              <a:pPr>
                <a:defRPr/>
              </a:pPr>
              <a:t>‹#›</a:t>
            </a:fld>
            <a:endParaRPr lang="en-GB"/>
          </a:p>
        </p:txBody>
      </p:sp>
    </p:spTree>
    <p:extLst>
      <p:ext uri="{BB962C8B-B14F-4D97-AF65-F5344CB8AC3E}">
        <p14:creationId xmlns:p14="http://schemas.microsoft.com/office/powerpoint/2010/main" val="118781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68B9CE-304D-4BCA-B1C3-20C309F5181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5FC6A-3211-46B7-9F6D-D8AA78FF41A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D8F869-DE1A-4A4B-A617-869BCDF6AC12}"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4D71-3E41-4214-82BF-129CDD42965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C6A48E-1725-468C-A20E-F9DF19EDD6C5}"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0A3E3F-78FC-43E0-800F-7E7D2C639ED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729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683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9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85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016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38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31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33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10681D-2708-4919-9F23-AB1430D66EF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4646D4-1AF4-4736-AB0D-92774B9C76B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58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0999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F8310-1A34-48EA-A338-1FFE07738FB6}" type="datetimeFigureOut">
              <a:rPr lang="en-US" smtClean="0">
                <a:solidFill>
                  <a:prstClr val="black">
                    <a:tint val="75000"/>
                  </a:prstClr>
                </a:solidFill>
              </a:rPr>
              <a:pPr/>
              <a:t>5/8/2018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1F80EF-73DA-4C6E-9067-2FD6C72E9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732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7608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9574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3636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27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5587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8643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000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AACAA-0DF3-4E13-A603-E9A9D07BAA33}"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F1B5D3-2479-466E-9EC9-70CC41BA7220}"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8699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3154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970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985B94-C445-4C2C-8251-731744B5E855}" type="datetimeFigureOut">
              <a:rPr lang="en-GB" smtClean="0">
                <a:solidFill>
                  <a:prstClr val="black">
                    <a:tint val="75000"/>
                  </a:prstClr>
                </a:solidFill>
              </a:rPr>
              <a:pPr/>
              <a:t>08/05/2018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8E56F4-C339-41CD-B016-57D5EA5DBC8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483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D88A4D-A459-4BAF-B947-EA634741D9F2}"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8327B5-9943-4AC1-8E2A-1605E84655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B28746-7DFF-4599-9FFA-A53F63584DC4}" type="datetimeFigureOut">
              <a:rPr lang="en-GB"/>
              <a:pPr>
                <a:defRPr/>
              </a:pPr>
              <a:t>08/05/2018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582B79-4FFB-48C7-AAF4-D9A83DAFF2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D024ED-3FD7-446D-9508-CF2208B4DEB4}" type="datetimeFigureOut">
              <a:rPr lang="en-GB"/>
              <a:pPr>
                <a:defRPr/>
              </a:pPr>
              <a:t>08/05/2018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E0C2883-0223-4EA9-A290-83813EA1672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C8A01-94B4-483E-BF9D-2651FB67A6BE}" type="datetimeFigureOut">
              <a:rPr lang="en-GB"/>
              <a:pPr>
                <a:defRPr/>
              </a:pPr>
              <a:t>08/05/2018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FD90289-5B8D-4BC9-9342-F023F0C4E7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50666E-DD5A-4A36-A3A3-1C2C98ABFB5B}"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4A8B37-D289-4161-A564-FE0A9EC2CD0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D6AFE-05EA-41B0-822B-D6479C8A622E}"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16F24C-06AC-4E3B-81C1-672A73DE9D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4CD3B-1F08-4011-88F4-938FF6314ADE}" type="datetimeFigureOut">
              <a:rPr lang="en-GB"/>
              <a:pPr>
                <a:defRPr/>
              </a:pPr>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9364D8-D2A3-471C-942B-69A1427E5C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DF8310-1A34-48EA-A338-1FFE07738FB6}" type="datetimeFigureOut">
              <a:rPr lang="en-US" smtClean="0">
                <a:solidFill>
                  <a:prstClr val="black">
                    <a:tint val="75000"/>
                  </a:prstClr>
                </a:solidFill>
                <a:latin typeface="Calibri"/>
                <a:cs typeface="+mn-cs"/>
              </a:rPr>
              <a:pPr fontAlgn="auto">
                <a:spcBef>
                  <a:spcPts val="0"/>
                </a:spcBef>
                <a:spcAft>
                  <a:spcPts val="0"/>
                </a:spcAft>
              </a:pPr>
              <a:t>5/8/2018</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71F80EF-73DA-4C6E-9067-2FD6C72E9DB4}"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887149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5985B94-C445-4C2C-8251-731744B5E855}" type="datetimeFigureOut">
              <a:rPr lang="en-GB" smtClean="0">
                <a:solidFill>
                  <a:prstClr val="black">
                    <a:tint val="75000"/>
                  </a:prstClr>
                </a:solidFill>
                <a:latin typeface="Calibri"/>
                <a:cs typeface="+mn-cs"/>
              </a:rPr>
              <a:pPr fontAlgn="auto">
                <a:spcBef>
                  <a:spcPts val="0"/>
                </a:spcBef>
                <a:spcAft>
                  <a:spcPts val="0"/>
                </a:spcAft>
              </a:pPr>
              <a:t>08/05/2018</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78E56F4-C339-41CD-B016-57D5EA5DBC81}"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3653153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C:\Users\tutor2u\Dropbox\GCSE%20Revision%20%20Conferences%202013\Edexcel%20Material\Denkit.wm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nc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0" y="4005064"/>
            <a:ext cx="9144000" cy="1938992"/>
          </a:xfrm>
          <a:prstGeom prst="rect">
            <a:avLst/>
          </a:prstGeom>
          <a:solidFill>
            <a:schemeClr val="bg1">
              <a:lumMod val="95000"/>
            </a:schemeClr>
          </a:solidFill>
          <a:effectLst>
            <a:outerShdw blurRad="50800" dist="38100" dir="5400000" algn="t" rotWithShape="0">
              <a:prstClr val="black">
                <a:alpha val="40000"/>
              </a:prstClr>
            </a:outerShdw>
          </a:effectLst>
        </p:spPr>
        <p:txBody>
          <a:bodyPr>
            <a:spAutoFit/>
            <a:scene3d>
              <a:camera prst="orthographicFront"/>
              <a:lightRig rig="threePt" dir="t">
                <a:rot lat="0" lon="0" rev="3600000"/>
              </a:lightRig>
            </a:scene3d>
            <a:sp3d contourW="19050">
              <a:bevelT w="82550"/>
              <a:bevelB w="50800"/>
            </a:sp3d>
          </a:bodyPr>
          <a:lstStyle/>
          <a:p>
            <a:pPr algn="ctr" fontAlgn="auto">
              <a:spcBef>
                <a:spcPts val="0"/>
              </a:spcBef>
              <a:spcAft>
                <a:spcPts val="0"/>
              </a:spcAft>
              <a:defRPr/>
            </a:pPr>
            <a:r>
              <a:rPr lang="en-GB" sz="6000" b="1" dirty="0">
                <a:latin typeface="+mn-lt"/>
              </a:rPr>
              <a:t>Session </a:t>
            </a:r>
            <a:r>
              <a:rPr lang="en-GB" sz="6000" b="1" dirty="0" smtClean="0">
                <a:latin typeface="+mn-lt"/>
              </a:rPr>
              <a:t>3</a:t>
            </a:r>
            <a:endParaRPr lang="en-GB" sz="6000" b="1" dirty="0">
              <a:solidFill>
                <a:srgbClr val="0070C0"/>
              </a:solidFill>
            </a:endParaRPr>
          </a:p>
          <a:p>
            <a:pPr algn="ctr" fontAlgn="auto">
              <a:spcBef>
                <a:spcPts val="0"/>
              </a:spcBef>
              <a:spcAft>
                <a:spcPts val="0"/>
              </a:spcAft>
              <a:defRPr/>
            </a:pPr>
            <a:r>
              <a:rPr lang="en-GB" sz="6000" b="1" dirty="0" err="1" smtClean="0">
                <a:solidFill>
                  <a:schemeClr val="accent2">
                    <a:lumMod val="75000"/>
                  </a:schemeClr>
                </a:solidFill>
                <a:latin typeface="+mn-lt"/>
              </a:rPr>
              <a:t>Fab</a:t>
            </a:r>
            <a:r>
              <a:rPr lang="en-GB" sz="6000" b="1" dirty="0" smtClean="0">
                <a:solidFill>
                  <a:schemeClr val="accent2">
                    <a:lumMod val="75000"/>
                  </a:schemeClr>
                </a:solidFill>
                <a:latin typeface="+mn-lt"/>
              </a:rPr>
              <a:t> Finance</a:t>
            </a:r>
            <a:endParaRPr lang="en-GB" sz="6000" b="1" dirty="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899592" y="1628800"/>
            <a:ext cx="7456487" cy="4285456"/>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Breaking Even at </a:t>
            </a:r>
            <a:r>
              <a:rPr lang="en-GB" dirty="0" err="1" smtClean="0"/>
              <a:t>Denkit</a:t>
            </a:r>
            <a:endParaRPr lang="en-GB" dirty="0"/>
          </a:p>
        </p:txBody>
      </p:sp>
      <p:sp>
        <p:nvSpPr>
          <p:cNvPr id="2" name="TextBox 1"/>
          <p:cNvSpPr txBox="1"/>
          <p:nvPr/>
        </p:nvSpPr>
        <p:spPr>
          <a:xfrm>
            <a:off x="4701750" y="2042525"/>
            <a:ext cx="3312368" cy="923330"/>
          </a:xfrm>
          <a:prstGeom prst="rect">
            <a:avLst/>
          </a:prstGeom>
          <a:noFill/>
        </p:spPr>
        <p:txBody>
          <a:bodyPr wrap="square" rtlCol="0">
            <a:spAutoFit/>
          </a:bodyPr>
          <a:lstStyle/>
          <a:p>
            <a:r>
              <a:rPr lang="en-GB" dirty="0" smtClean="0"/>
              <a:t>The output at which total costs equal total revenue. Neither a profit or a loss is made.</a:t>
            </a:r>
            <a:endParaRPr lang="en-GB" dirty="0"/>
          </a:p>
        </p:txBody>
      </p:sp>
      <p:sp>
        <p:nvSpPr>
          <p:cNvPr id="5" name="TextBox 4"/>
          <p:cNvSpPr txBox="1"/>
          <p:nvPr/>
        </p:nvSpPr>
        <p:spPr>
          <a:xfrm>
            <a:off x="4713380" y="2965855"/>
            <a:ext cx="3312368" cy="646331"/>
          </a:xfrm>
          <a:prstGeom prst="rect">
            <a:avLst/>
          </a:prstGeom>
          <a:noFill/>
        </p:spPr>
        <p:txBody>
          <a:bodyPr wrap="square" rtlCol="0">
            <a:spAutoFit/>
          </a:bodyPr>
          <a:lstStyle/>
          <a:p>
            <a:r>
              <a:rPr lang="en-GB" dirty="0" smtClean="0"/>
              <a:t>Fixed costs/contribution per unit</a:t>
            </a:r>
            <a:endParaRPr lang="en-GB" dirty="0"/>
          </a:p>
        </p:txBody>
      </p:sp>
      <p:sp>
        <p:nvSpPr>
          <p:cNvPr id="6" name="TextBox 5"/>
          <p:cNvSpPr txBox="1"/>
          <p:nvPr/>
        </p:nvSpPr>
        <p:spPr>
          <a:xfrm>
            <a:off x="4713380" y="3933056"/>
            <a:ext cx="3312368" cy="923330"/>
          </a:xfrm>
          <a:prstGeom prst="rect">
            <a:avLst/>
          </a:prstGeom>
          <a:noFill/>
        </p:spPr>
        <p:txBody>
          <a:bodyPr wrap="square" rtlCol="0">
            <a:spAutoFit/>
          </a:bodyPr>
          <a:lstStyle/>
          <a:p>
            <a:r>
              <a:rPr lang="en-GB" dirty="0" smtClean="0"/>
              <a:t>The portion of the selling price that contributes towards fixed costs and then profit.</a:t>
            </a:r>
            <a:endParaRPr lang="en-GB" dirty="0"/>
          </a:p>
        </p:txBody>
      </p:sp>
      <p:sp>
        <p:nvSpPr>
          <p:cNvPr id="7" name="TextBox 6"/>
          <p:cNvSpPr txBox="1"/>
          <p:nvPr/>
        </p:nvSpPr>
        <p:spPr>
          <a:xfrm>
            <a:off x="4713380" y="4856386"/>
            <a:ext cx="3312368" cy="646331"/>
          </a:xfrm>
          <a:prstGeom prst="rect">
            <a:avLst/>
          </a:prstGeom>
          <a:noFill/>
        </p:spPr>
        <p:txBody>
          <a:bodyPr wrap="square" rtlCol="0">
            <a:spAutoFit/>
          </a:bodyPr>
          <a:lstStyle/>
          <a:p>
            <a:r>
              <a:rPr lang="en-GB" dirty="0" smtClean="0"/>
              <a:t>Selling price per unit – variable cost per unit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5616"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Sales Price per unit = £20.00</a:t>
            </a:r>
            <a:endParaRPr lang="en-GB" dirty="0">
              <a:solidFill>
                <a:prstClr val="black"/>
              </a:solidFill>
            </a:endParaRPr>
          </a:p>
        </p:txBody>
      </p:sp>
      <p:sp>
        <p:nvSpPr>
          <p:cNvPr id="3" name="Rounded Rectangle 2"/>
          <p:cNvSpPr/>
          <p:nvPr/>
        </p:nvSpPr>
        <p:spPr>
          <a:xfrm>
            <a:off x="3491880"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prstClr val="black"/>
                </a:solidFill>
              </a:rPr>
              <a:t>Variable Cost per unit =  £12.65</a:t>
            </a:r>
            <a:endParaRPr lang="en-GB" dirty="0">
              <a:solidFill>
                <a:prstClr val="black"/>
              </a:solidFill>
            </a:endParaRPr>
          </a:p>
        </p:txBody>
      </p:sp>
      <p:sp>
        <p:nvSpPr>
          <p:cNvPr id="4" name="Rounded Rectangle 3"/>
          <p:cNvSpPr/>
          <p:nvPr/>
        </p:nvSpPr>
        <p:spPr>
          <a:xfrm>
            <a:off x="5868144"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Contribution per unit </a:t>
            </a:r>
            <a:r>
              <a:rPr lang="en-GB" dirty="0" smtClean="0">
                <a:solidFill>
                  <a:prstClr val="black"/>
                </a:solidFill>
              </a:rPr>
              <a:t>= </a:t>
            </a:r>
            <a:endParaRPr lang="en-GB" dirty="0">
              <a:solidFill>
                <a:prstClr val="black"/>
              </a:solidFill>
            </a:endParaRPr>
          </a:p>
        </p:txBody>
      </p:sp>
      <p:sp>
        <p:nvSpPr>
          <p:cNvPr id="5" name="Rounded Rectangle 4"/>
          <p:cNvSpPr/>
          <p:nvPr/>
        </p:nvSpPr>
        <p:spPr>
          <a:xfrm>
            <a:off x="1187624"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prstClr val="black"/>
                </a:solidFill>
              </a:rPr>
              <a:t>Total Fixed Costs £30,000</a:t>
            </a:r>
          </a:p>
          <a:p>
            <a:r>
              <a:rPr lang="en-GB" b="1" dirty="0" smtClean="0">
                <a:solidFill>
                  <a:prstClr val="black"/>
                </a:solidFill>
              </a:rPr>
              <a:t>per annum</a:t>
            </a:r>
            <a:endParaRPr lang="en-GB" dirty="0">
              <a:solidFill>
                <a:prstClr val="black"/>
              </a:solidFill>
            </a:endParaRPr>
          </a:p>
        </p:txBody>
      </p:sp>
      <p:sp>
        <p:nvSpPr>
          <p:cNvPr id="6" name="Rounded Rectangle 5"/>
          <p:cNvSpPr/>
          <p:nvPr/>
        </p:nvSpPr>
        <p:spPr>
          <a:xfrm>
            <a:off x="3491880"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prstClr val="black"/>
                </a:solidFill>
              </a:rPr>
              <a:t>Contribution per unit (from above</a:t>
            </a:r>
            <a:r>
              <a:rPr lang="en-GB" dirty="0" smtClean="0">
                <a:solidFill>
                  <a:prstClr val="black"/>
                </a:solidFill>
              </a:rPr>
              <a:t>) </a:t>
            </a:r>
            <a:r>
              <a:rPr lang="en-GB" b="1" dirty="0" smtClean="0">
                <a:solidFill>
                  <a:prstClr val="black"/>
                </a:solidFill>
              </a:rPr>
              <a:t>=</a:t>
            </a:r>
            <a:endParaRPr lang="en-GB" b="1" dirty="0">
              <a:solidFill>
                <a:prstClr val="black"/>
              </a:solidFill>
            </a:endParaRPr>
          </a:p>
        </p:txBody>
      </p:sp>
      <p:sp>
        <p:nvSpPr>
          <p:cNvPr id="7" name="Rounded Rectangle 6"/>
          <p:cNvSpPr/>
          <p:nvPr/>
        </p:nvSpPr>
        <p:spPr>
          <a:xfrm>
            <a:off x="5868144"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smtClean="0">
                <a:solidFill>
                  <a:prstClr val="black"/>
                </a:solidFill>
              </a:rPr>
              <a:t>Break Even Output </a:t>
            </a:r>
            <a:r>
              <a:rPr lang="en-GB" dirty="0" smtClean="0">
                <a:solidFill>
                  <a:prstClr val="black"/>
                </a:solidFill>
              </a:rPr>
              <a:t>=     </a:t>
            </a:r>
            <a:endParaRPr lang="en-GB" dirty="0">
              <a:solidFill>
                <a:prstClr val="black"/>
              </a:solidFill>
            </a:endParaRPr>
          </a:p>
        </p:txBody>
      </p:sp>
      <p:pic>
        <p:nvPicPr>
          <p:cNvPr id="19458" name="Picture 2"/>
          <p:cNvPicPr>
            <a:picLocks noChangeAspect="1" noChangeArrowheads="1"/>
          </p:cNvPicPr>
          <p:nvPr/>
        </p:nvPicPr>
        <p:blipFill>
          <a:blip r:embed="rId2" cstate="print"/>
          <a:srcRect/>
          <a:stretch>
            <a:fillRect/>
          </a:stretch>
        </p:blipFill>
        <p:spPr bwMode="auto">
          <a:xfrm>
            <a:off x="179512" y="4941168"/>
            <a:ext cx="2650654" cy="1916832"/>
          </a:xfrm>
          <a:prstGeom prst="rect">
            <a:avLst/>
          </a:prstGeom>
          <a:noFill/>
          <a:ln w="9525">
            <a:noFill/>
            <a:miter lim="800000"/>
            <a:headEnd/>
            <a:tailEnd/>
          </a:ln>
        </p:spPr>
      </p:pic>
      <p:sp>
        <p:nvSpPr>
          <p:cNvPr id="9" name="Title 8"/>
          <p:cNvSpPr>
            <a:spLocks noGrp="1"/>
          </p:cNvSpPr>
          <p:nvPr>
            <p:ph type="title"/>
          </p:nvPr>
        </p:nvSpPr>
        <p:spPr/>
        <p:txBody>
          <a:bodyPr/>
          <a:lstStyle/>
          <a:p>
            <a:r>
              <a:rPr lang="en-GB" dirty="0" smtClean="0"/>
              <a:t>Calculate the Break-Even Point</a:t>
            </a:r>
            <a:endParaRPr lang="en-GB" dirty="0"/>
          </a:p>
        </p:txBody>
      </p:sp>
      <p:sp>
        <p:nvSpPr>
          <p:cNvPr id="10" name="TextBox 9"/>
          <p:cNvSpPr txBox="1"/>
          <p:nvPr/>
        </p:nvSpPr>
        <p:spPr>
          <a:xfrm>
            <a:off x="7241283" y="2276872"/>
            <a:ext cx="761747" cy="369332"/>
          </a:xfrm>
          <a:prstGeom prst="rect">
            <a:avLst/>
          </a:prstGeom>
          <a:noFill/>
        </p:spPr>
        <p:txBody>
          <a:bodyPr wrap="none" rtlCol="0">
            <a:spAutoFit/>
          </a:bodyPr>
          <a:lstStyle/>
          <a:p>
            <a:r>
              <a:rPr lang="en-GB" b="1" dirty="0" smtClean="0">
                <a:solidFill>
                  <a:prstClr val="black"/>
                </a:solidFill>
              </a:rPr>
              <a:t>£7.35</a:t>
            </a:r>
            <a:endParaRPr lang="en-GB" b="1" dirty="0">
              <a:solidFill>
                <a:prstClr val="black"/>
              </a:solidFill>
            </a:endParaRPr>
          </a:p>
        </p:txBody>
      </p:sp>
      <p:sp>
        <p:nvSpPr>
          <p:cNvPr id="12" name="TextBox 11"/>
          <p:cNvSpPr txBox="1"/>
          <p:nvPr/>
        </p:nvSpPr>
        <p:spPr>
          <a:xfrm>
            <a:off x="3635896" y="4228282"/>
            <a:ext cx="761747" cy="369332"/>
          </a:xfrm>
          <a:prstGeom prst="rect">
            <a:avLst/>
          </a:prstGeom>
          <a:noFill/>
        </p:spPr>
        <p:txBody>
          <a:bodyPr wrap="none" rtlCol="0">
            <a:spAutoFit/>
          </a:bodyPr>
          <a:lstStyle/>
          <a:p>
            <a:r>
              <a:rPr lang="en-GB" b="1" dirty="0" smtClean="0">
                <a:solidFill>
                  <a:prstClr val="black"/>
                </a:solidFill>
              </a:rPr>
              <a:t>£7.35</a:t>
            </a:r>
            <a:endParaRPr lang="en-GB" b="1" dirty="0">
              <a:solidFill>
                <a:prstClr val="black"/>
              </a:solidFill>
            </a:endParaRPr>
          </a:p>
        </p:txBody>
      </p:sp>
      <p:sp>
        <p:nvSpPr>
          <p:cNvPr id="11" name="TextBox 10"/>
          <p:cNvSpPr txBox="1"/>
          <p:nvPr/>
        </p:nvSpPr>
        <p:spPr>
          <a:xfrm>
            <a:off x="6228184" y="3779748"/>
            <a:ext cx="1656185" cy="369332"/>
          </a:xfrm>
          <a:prstGeom prst="rect">
            <a:avLst/>
          </a:prstGeom>
          <a:noFill/>
        </p:spPr>
        <p:txBody>
          <a:bodyPr wrap="square" rtlCol="0">
            <a:spAutoFit/>
          </a:bodyPr>
          <a:lstStyle/>
          <a:p>
            <a:r>
              <a:rPr lang="en-GB" b="1" dirty="0" smtClean="0">
                <a:solidFill>
                  <a:prstClr val="black"/>
                </a:solidFill>
              </a:rPr>
              <a:t>4082 den kits</a:t>
            </a:r>
            <a:endParaRPr lang="en-GB" b="1" dirty="0">
              <a:solidFill>
                <a:prstClr val="black"/>
              </a:solidFill>
            </a:endParaRPr>
          </a:p>
        </p:txBody>
      </p:sp>
    </p:spTree>
    <p:extLst>
      <p:ext uri="{BB962C8B-B14F-4D97-AF65-F5344CB8AC3E}">
        <p14:creationId xmlns:p14="http://schemas.microsoft.com/office/powerpoint/2010/main" val="7233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p:cNvSpPr>
          <p:nvPr/>
        </p:nvSpPr>
        <p:spPr bwMode="auto">
          <a:xfrm>
            <a:off x="457200" y="142875"/>
            <a:ext cx="8229600" cy="939800"/>
          </a:xfrm>
          <a:prstGeom prst="rect">
            <a:avLst/>
          </a:prstGeom>
          <a:noFill/>
          <a:ln w="9525">
            <a:noFill/>
            <a:miter lim="800000"/>
            <a:headEnd/>
            <a:tailEnd/>
          </a:ln>
        </p:spPr>
        <p:txBody>
          <a:bodyPr/>
          <a:lstStyle/>
          <a:p>
            <a:pPr algn="ctr"/>
            <a:r>
              <a:rPr lang="en-GB" sz="4400">
                <a:latin typeface="Calibri" pitchFamily="34" charset="0"/>
              </a:rPr>
              <a:t>The “margin of safety”</a:t>
            </a:r>
          </a:p>
        </p:txBody>
      </p:sp>
      <p:sp>
        <p:nvSpPr>
          <p:cNvPr id="9" name="Rounded Rectangle 8"/>
          <p:cNvSpPr/>
          <p:nvPr/>
        </p:nvSpPr>
        <p:spPr>
          <a:xfrm>
            <a:off x="827088" y="1341438"/>
            <a:ext cx="7200900" cy="4464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GB" sz="6000" b="1" dirty="0"/>
              <a:t>The </a:t>
            </a:r>
            <a:r>
              <a:rPr lang="en-GB" sz="6000" b="1" dirty="0">
                <a:solidFill>
                  <a:srgbClr val="FF0000"/>
                </a:solidFill>
              </a:rPr>
              <a:t>difference</a:t>
            </a:r>
            <a:r>
              <a:rPr lang="en-GB" sz="6000" b="1" dirty="0"/>
              <a:t> between </a:t>
            </a:r>
            <a:r>
              <a:rPr lang="en-GB" sz="6000" b="1" dirty="0">
                <a:solidFill>
                  <a:srgbClr val="FF0000"/>
                </a:solidFill>
              </a:rPr>
              <a:t>actual</a:t>
            </a:r>
            <a:r>
              <a:rPr lang="en-GB" sz="6000" b="1" dirty="0"/>
              <a:t> output and the </a:t>
            </a:r>
            <a:r>
              <a:rPr lang="en-GB" sz="6000" b="1" dirty="0">
                <a:solidFill>
                  <a:srgbClr val="FF0000"/>
                </a:solidFill>
              </a:rPr>
              <a:t>breakeven</a:t>
            </a:r>
            <a:r>
              <a:rPr lang="en-GB" sz="6000" b="1" dirty="0"/>
              <a:t> output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txBox="1">
            <a:spLocks/>
          </p:cNvSpPr>
          <p:nvPr/>
        </p:nvSpPr>
        <p:spPr bwMode="auto">
          <a:xfrm>
            <a:off x="0" y="764704"/>
            <a:ext cx="5122788" cy="939800"/>
          </a:xfrm>
          <a:prstGeom prst="rect">
            <a:avLst/>
          </a:prstGeom>
          <a:noFill/>
          <a:ln w="9525">
            <a:noFill/>
            <a:miter lim="800000"/>
            <a:headEnd/>
            <a:tailEnd/>
          </a:ln>
        </p:spPr>
        <p:txBody>
          <a:bodyPr/>
          <a:lstStyle/>
          <a:p>
            <a:pPr algn="ctr"/>
            <a:r>
              <a:rPr lang="en-GB" sz="4400" b="1" dirty="0">
                <a:latin typeface="Calibri" pitchFamily="34" charset="0"/>
              </a:rPr>
              <a:t>“Margin of safety” for </a:t>
            </a:r>
            <a:r>
              <a:rPr lang="en-GB" sz="4400" b="1" dirty="0" err="1" smtClean="0">
                <a:latin typeface="Calibri" pitchFamily="34" charset="0"/>
              </a:rPr>
              <a:t>Denkit</a:t>
            </a:r>
            <a:r>
              <a:rPr lang="en-GB" sz="4400" b="1" dirty="0" smtClean="0">
                <a:latin typeface="Calibri" pitchFamily="34" charset="0"/>
              </a:rPr>
              <a:t>?</a:t>
            </a:r>
            <a:endParaRPr lang="en-GB" sz="4400" b="1" dirty="0">
              <a:latin typeface="Calibri" pitchFamily="34" charset="0"/>
            </a:endParaRPr>
          </a:p>
        </p:txBody>
      </p:sp>
      <p:grpSp>
        <p:nvGrpSpPr>
          <p:cNvPr id="2" name="Group 6"/>
          <p:cNvGrpSpPr>
            <a:grpSpLocks/>
          </p:cNvGrpSpPr>
          <p:nvPr/>
        </p:nvGrpSpPr>
        <p:grpSpPr bwMode="auto">
          <a:xfrm>
            <a:off x="684213" y="2852738"/>
            <a:ext cx="3671887" cy="2744787"/>
            <a:chOff x="683568" y="2852936"/>
            <a:chExt cx="3672408" cy="2743855"/>
          </a:xfrm>
        </p:grpSpPr>
        <p:sp>
          <p:nvSpPr>
            <p:cNvPr id="3" name="Rounded Rectangle 2"/>
            <p:cNvSpPr/>
            <p:nvPr/>
          </p:nvSpPr>
          <p:spPr>
            <a:xfrm>
              <a:off x="683568" y="2852936"/>
              <a:ext cx="3672408" cy="151237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3000" b="1" dirty="0" smtClean="0"/>
                <a:t>Expected Sales = 4750</a:t>
              </a:r>
              <a:endParaRPr lang="en-GB" sz="3000" b="1" dirty="0"/>
            </a:p>
          </p:txBody>
        </p:sp>
        <p:sp>
          <p:nvSpPr>
            <p:cNvPr id="65545" name="TextBox 4"/>
            <p:cNvSpPr txBox="1">
              <a:spLocks noChangeArrowheads="1"/>
            </p:cNvSpPr>
            <p:nvPr/>
          </p:nvSpPr>
          <p:spPr bwMode="auto">
            <a:xfrm>
              <a:off x="1259632" y="4581128"/>
              <a:ext cx="2520280" cy="1015663"/>
            </a:xfrm>
            <a:prstGeom prst="rect">
              <a:avLst/>
            </a:prstGeom>
            <a:noFill/>
            <a:ln w="9525">
              <a:noFill/>
              <a:miter lim="800000"/>
              <a:headEnd/>
              <a:tailEnd/>
            </a:ln>
          </p:spPr>
          <p:txBody>
            <a:bodyPr>
              <a:spAutoFit/>
            </a:bodyPr>
            <a:lstStyle/>
            <a:p>
              <a:pPr algn="ctr"/>
              <a:endParaRPr lang="en-GB" sz="6000" b="1" dirty="0">
                <a:solidFill>
                  <a:srgbClr val="00B050"/>
                </a:solidFill>
                <a:latin typeface="Calibri" pitchFamily="34" charset="0"/>
              </a:endParaRPr>
            </a:p>
          </p:txBody>
        </p:sp>
      </p:grpSp>
      <p:grpSp>
        <p:nvGrpSpPr>
          <p:cNvPr id="4" name="Group 9"/>
          <p:cNvGrpSpPr>
            <a:grpSpLocks/>
          </p:cNvGrpSpPr>
          <p:nvPr/>
        </p:nvGrpSpPr>
        <p:grpSpPr bwMode="auto">
          <a:xfrm>
            <a:off x="4787900" y="2852738"/>
            <a:ext cx="3671888" cy="2744787"/>
            <a:chOff x="4788024" y="2852936"/>
            <a:chExt cx="3672408" cy="2743855"/>
          </a:xfrm>
        </p:grpSpPr>
        <p:sp>
          <p:nvSpPr>
            <p:cNvPr id="6" name="Rounded Rectangle 5"/>
            <p:cNvSpPr/>
            <p:nvPr/>
          </p:nvSpPr>
          <p:spPr>
            <a:xfrm>
              <a:off x="4788024" y="2852936"/>
              <a:ext cx="3672408" cy="151237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GB" sz="3000" b="1" dirty="0"/>
                <a:t>Breakeven </a:t>
              </a:r>
              <a:r>
                <a:rPr lang="en-GB" sz="3000" b="1" dirty="0" smtClean="0"/>
                <a:t>output 4082</a:t>
              </a:r>
              <a:endParaRPr lang="en-GB" sz="3000" b="1" dirty="0"/>
            </a:p>
          </p:txBody>
        </p:sp>
        <p:sp>
          <p:nvSpPr>
            <p:cNvPr id="65543" name="TextBox 7"/>
            <p:cNvSpPr txBox="1">
              <a:spLocks noChangeArrowheads="1"/>
            </p:cNvSpPr>
            <p:nvPr/>
          </p:nvSpPr>
          <p:spPr bwMode="auto">
            <a:xfrm>
              <a:off x="5436096" y="4581128"/>
              <a:ext cx="2520280" cy="1015663"/>
            </a:xfrm>
            <a:prstGeom prst="rect">
              <a:avLst/>
            </a:prstGeom>
            <a:noFill/>
            <a:ln w="9525">
              <a:noFill/>
              <a:miter lim="800000"/>
              <a:headEnd/>
              <a:tailEnd/>
            </a:ln>
          </p:spPr>
          <p:txBody>
            <a:bodyPr>
              <a:spAutoFit/>
            </a:bodyPr>
            <a:lstStyle/>
            <a:p>
              <a:pPr algn="ctr"/>
              <a:endParaRPr lang="en-GB" sz="6000" b="1" dirty="0">
                <a:solidFill>
                  <a:srgbClr val="FF0000"/>
                </a:solidFill>
                <a:latin typeface="Calibri" pitchFamily="34" charset="0"/>
              </a:endParaRPr>
            </a:p>
          </p:txBody>
        </p:sp>
      </p:grpSp>
      <p:sp>
        <p:nvSpPr>
          <p:cNvPr id="11" name="Rounded Rectangle 10"/>
          <p:cNvSpPr/>
          <p:nvPr/>
        </p:nvSpPr>
        <p:spPr>
          <a:xfrm>
            <a:off x="1258888" y="5597525"/>
            <a:ext cx="6697662" cy="85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4000" b="1" dirty="0">
                <a:effectLst>
                  <a:outerShdw blurRad="38100" dist="38100" dir="2700000" algn="tl">
                    <a:srgbClr val="000000">
                      <a:alpha val="43137"/>
                    </a:srgbClr>
                  </a:outerShdw>
                </a:effectLst>
              </a:rPr>
              <a:t>Margin of safety </a:t>
            </a:r>
            <a:r>
              <a:rPr lang="en-GB" sz="4000" b="1" dirty="0" smtClean="0">
                <a:effectLst>
                  <a:outerShdw blurRad="38100" dist="38100" dir="2700000" algn="tl">
                    <a:srgbClr val="000000">
                      <a:alpha val="43137"/>
                    </a:srgbClr>
                  </a:outerShdw>
                </a:effectLst>
              </a:rPr>
              <a:t>=</a:t>
            </a:r>
            <a:endParaRPr lang="en-GB" sz="4000" b="1" dirty="0">
              <a:solidFill>
                <a:srgbClr val="FF0000"/>
              </a:solidFill>
              <a:effectLst>
                <a:outerShdw blurRad="38100" dist="38100" dir="2700000" algn="tl">
                  <a:srgbClr val="000000">
                    <a:alpha val="43137"/>
                  </a:srgbClr>
                </a:outerShdw>
              </a:effectLst>
            </a:endParaRPr>
          </a:p>
        </p:txBody>
      </p:sp>
      <p:pic>
        <p:nvPicPr>
          <p:cNvPr id="20482" name="Picture 2"/>
          <p:cNvPicPr>
            <a:picLocks noChangeAspect="1" noChangeArrowheads="1"/>
          </p:cNvPicPr>
          <p:nvPr/>
        </p:nvPicPr>
        <p:blipFill>
          <a:blip r:embed="rId2" cstate="print"/>
          <a:srcRect/>
          <a:stretch>
            <a:fillRect/>
          </a:stretch>
        </p:blipFill>
        <p:spPr bwMode="auto">
          <a:xfrm>
            <a:off x="5652120" y="332656"/>
            <a:ext cx="3120301" cy="2080022"/>
          </a:xfrm>
          <a:prstGeom prst="rect">
            <a:avLst/>
          </a:prstGeom>
          <a:noFill/>
          <a:ln w="9525">
            <a:noFill/>
            <a:miter lim="800000"/>
            <a:headEnd/>
            <a:tailEnd/>
          </a:ln>
        </p:spPr>
      </p:pic>
      <p:sp>
        <p:nvSpPr>
          <p:cNvPr id="5" name="TextBox 4"/>
          <p:cNvSpPr txBox="1"/>
          <p:nvPr/>
        </p:nvSpPr>
        <p:spPr>
          <a:xfrm>
            <a:off x="5245995" y="5671413"/>
            <a:ext cx="2693366" cy="707886"/>
          </a:xfrm>
          <a:prstGeom prst="rect">
            <a:avLst/>
          </a:prstGeom>
          <a:noFill/>
        </p:spPr>
        <p:txBody>
          <a:bodyPr wrap="none" rtlCol="0">
            <a:spAutoFit/>
          </a:bodyPr>
          <a:lstStyle/>
          <a:p>
            <a:r>
              <a:rPr lang="en-GB" sz="4000" b="1" dirty="0" smtClean="0">
                <a:solidFill>
                  <a:schemeClr val="bg1"/>
                </a:solidFill>
                <a:effectLst>
                  <a:outerShdw blurRad="38100" dist="38100" dir="2700000" algn="tl">
                    <a:srgbClr val="000000">
                      <a:alpha val="43137"/>
                    </a:srgbClr>
                  </a:outerShdw>
                </a:effectLst>
                <a:latin typeface="+mn-lt"/>
              </a:rPr>
              <a:t>668 </a:t>
            </a:r>
            <a:r>
              <a:rPr lang="en-GB" sz="4000" b="1" dirty="0" err="1" smtClean="0">
                <a:solidFill>
                  <a:schemeClr val="bg1"/>
                </a:solidFill>
                <a:effectLst>
                  <a:outerShdw blurRad="38100" dist="38100" dir="2700000" algn="tl">
                    <a:srgbClr val="000000">
                      <a:alpha val="43137"/>
                    </a:srgbClr>
                  </a:outerShdw>
                </a:effectLst>
                <a:latin typeface="+mn-lt"/>
              </a:rPr>
              <a:t>Denkits</a:t>
            </a:r>
            <a:endParaRPr lang="en-GB" sz="40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5616"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Total contribution</a:t>
            </a:r>
            <a:endParaRPr lang="en-GB" dirty="0">
              <a:solidFill>
                <a:schemeClr val="tx1"/>
              </a:solidFill>
            </a:endParaRPr>
          </a:p>
        </p:txBody>
      </p:sp>
      <p:sp>
        <p:nvSpPr>
          <p:cNvPr id="3" name="Rounded Rectangle 2"/>
          <p:cNvSpPr/>
          <p:nvPr/>
        </p:nvSpPr>
        <p:spPr>
          <a:xfrm>
            <a:off x="3491880"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Contribution per unit x total</a:t>
            </a:r>
          </a:p>
          <a:p>
            <a:r>
              <a:rPr lang="en-GB" dirty="0" smtClean="0">
                <a:solidFill>
                  <a:schemeClr val="tx1"/>
                </a:solidFill>
              </a:rPr>
              <a:t>number of units sold</a:t>
            </a:r>
            <a:endParaRPr lang="en-GB" dirty="0">
              <a:solidFill>
                <a:schemeClr val="tx1"/>
              </a:solidFill>
            </a:endParaRPr>
          </a:p>
        </p:txBody>
      </p:sp>
      <p:sp>
        <p:nvSpPr>
          <p:cNvPr id="4" name="Rounded Rectangle 3"/>
          <p:cNvSpPr/>
          <p:nvPr/>
        </p:nvSpPr>
        <p:spPr>
          <a:xfrm>
            <a:off x="5868144" y="1700808"/>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£7.35 x 4750 = £34912.50</a:t>
            </a:r>
            <a:endParaRPr lang="en-GB" dirty="0">
              <a:solidFill>
                <a:schemeClr val="tx1"/>
              </a:solidFill>
            </a:endParaRPr>
          </a:p>
        </p:txBody>
      </p:sp>
      <p:sp>
        <p:nvSpPr>
          <p:cNvPr id="5" name="Rounded Rectangle 4"/>
          <p:cNvSpPr/>
          <p:nvPr/>
        </p:nvSpPr>
        <p:spPr>
          <a:xfrm>
            <a:off x="1187624"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Total profit</a:t>
            </a:r>
            <a:endParaRPr lang="en-GB" dirty="0">
              <a:solidFill>
                <a:schemeClr val="tx1"/>
              </a:solidFill>
            </a:endParaRPr>
          </a:p>
        </p:txBody>
      </p:sp>
      <p:sp>
        <p:nvSpPr>
          <p:cNvPr id="6" name="Rounded Rectangle 5"/>
          <p:cNvSpPr/>
          <p:nvPr/>
        </p:nvSpPr>
        <p:spPr>
          <a:xfrm>
            <a:off x="3491880"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Total Contribution – Fixed Costs</a:t>
            </a:r>
            <a:endParaRPr lang="en-GB" dirty="0">
              <a:solidFill>
                <a:schemeClr val="tx1"/>
              </a:solidFill>
            </a:endParaRPr>
          </a:p>
        </p:txBody>
      </p:sp>
      <p:sp>
        <p:nvSpPr>
          <p:cNvPr id="7" name="Rounded Rectangle 6"/>
          <p:cNvSpPr/>
          <p:nvPr/>
        </p:nvSpPr>
        <p:spPr>
          <a:xfrm>
            <a:off x="5868144" y="3356992"/>
            <a:ext cx="2160240" cy="1296144"/>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£34912.50 - £32000 = £2912.50</a:t>
            </a:r>
            <a:endParaRPr lang="en-GB" dirty="0">
              <a:solidFill>
                <a:schemeClr val="tx1"/>
              </a:solidFill>
            </a:endParaRPr>
          </a:p>
        </p:txBody>
      </p:sp>
      <p:pic>
        <p:nvPicPr>
          <p:cNvPr id="19458" name="Picture 2"/>
          <p:cNvPicPr>
            <a:picLocks noChangeAspect="1" noChangeArrowheads="1"/>
          </p:cNvPicPr>
          <p:nvPr/>
        </p:nvPicPr>
        <p:blipFill>
          <a:blip r:embed="rId2" cstate="print"/>
          <a:srcRect/>
          <a:stretch>
            <a:fillRect/>
          </a:stretch>
        </p:blipFill>
        <p:spPr bwMode="auto">
          <a:xfrm>
            <a:off x="179512" y="4941168"/>
            <a:ext cx="2650654" cy="1916832"/>
          </a:xfrm>
          <a:prstGeom prst="rect">
            <a:avLst/>
          </a:prstGeom>
          <a:noFill/>
          <a:ln w="9525">
            <a:noFill/>
            <a:miter lim="800000"/>
            <a:headEnd/>
            <a:tailEnd/>
          </a:ln>
        </p:spPr>
      </p:pic>
      <p:sp>
        <p:nvSpPr>
          <p:cNvPr id="9" name="Title 8"/>
          <p:cNvSpPr>
            <a:spLocks noGrp="1"/>
          </p:cNvSpPr>
          <p:nvPr>
            <p:ph type="title"/>
          </p:nvPr>
        </p:nvSpPr>
        <p:spPr/>
        <p:txBody>
          <a:bodyPr/>
          <a:lstStyle/>
          <a:p>
            <a:r>
              <a:rPr lang="en-GB" sz="2400" dirty="0" smtClean="0"/>
              <a:t>Calculate the </a:t>
            </a:r>
            <a:r>
              <a:rPr lang="en-GB" sz="2400" b="1" dirty="0" smtClean="0">
                <a:solidFill>
                  <a:srgbClr val="C00000"/>
                </a:solidFill>
              </a:rPr>
              <a:t>total profit </a:t>
            </a:r>
            <a:r>
              <a:rPr lang="en-GB" sz="2400" dirty="0" smtClean="0"/>
              <a:t>made by Joanna and Kay if they manage to meet their forecast of 4750 sales in their first year</a:t>
            </a:r>
            <a:br>
              <a:rPr lang="en-GB" sz="2400" dirty="0" smtClean="0"/>
            </a:br>
            <a:r>
              <a:rPr lang="en-GB" sz="2400" dirty="0" smtClean="0"/>
              <a:t>Assume that fixed costs are £2000 higher than expected</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251520" y="2276872"/>
            <a:ext cx="3888432" cy="2585323"/>
          </a:xfrm>
          <a:prstGeom prst="rect">
            <a:avLst/>
          </a:prstGeom>
        </p:spPr>
        <p:txBody>
          <a:bodyPr wrap="square">
            <a:spAutoFit/>
          </a:bodyPr>
          <a:lstStyle/>
          <a:p>
            <a:pPr lvl="0"/>
            <a:r>
              <a:rPr lang="en-GB" dirty="0" smtClean="0"/>
              <a:t>Calculations</a:t>
            </a:r>
          </a:p>
          <a:p>
            <a:r>
              <a:rPr lang="en-GB" dirty="0" smtClean="0"/>
              <a:t>Calculations will not appear in every paper but you must be prepared to answer them if they do. They are a route to easy marks. Start with stating the formula and show all of your working. Even if your ultimate answer is wrong you are likely to be awarded marks for the working out.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fit.jpg"/>
          <p:cNvPicPr>
            <a:picLocks noChangeAspect="1"/>
          </p:cNvPicPr>
          <p:nvPr/>
        </p:nvPicPr>
        <p:blipFill>
          <a:blip r:embed="rId2" cstate="print"/>
          <a:stretch>
            <a:fillRect/>
          </a:stretch>
        </p:blipFill>
        <p:spPr>
          <a:xfrm>
            <a:off x="0" y="0"/>
            <a:ext cx="9143999" cy="6858000"/>
          </a:xfrm>
          <a:prstGeom prst="rect">
            <a:avLst/>
          </a:prstGeom>
        </p:spPr>
      </p:pic>
      <p:sp>
        <p:nvSpPr>
          <p:cNvPr id="2" name="TextBox 1"/>
          <p:cNvSpPr txBox="1"/>
          <p:nvPr/>
        </p:nvSpPr>
        <p:spPr>
          <a:xfrm>
            <a:off x="0" y="1412776"/>
            <a:ext cx="9144000" cy="1200329"/>
          </a:xfrm>
          <a:prstGeom prst="rect">
            <a:avLst/>
          </a:prstGeom>
          <a:solidFill>
            <a:schemeClr val="accent1">
              <a:alpha val="76000"/>
            </a:schemeClr>
          </a:solidFill>
        </p:spPr>
        <p:txBody>
          <a:bodyPr wrap="square" rtlCol="0">
            <a:spAutoFit/>
          </a:bodyPr>
          <a:lstStyle/>
          <a:p>
            <a:pPr algn="ctr"/>
            <a:r>
              <a:rPr lang="en-GB" sz="7200" b="1" dirty="0" smtClean="0">
                <a:solidFill>
                  <a:prstClr val="black"/>
                </a:solidFill>
              </a:rPr>
              <a:t>Improving Profits</a:t>
            </a:r>
          </a:p>
        </p:txBody>
      </p:sp>
    </p:spTree>
    <p:extLst>
      <p:ext uri="{BB962C8B-B14F-4D97-AF65-F5344CB8AC3E}">
        <p14:creationId xmlns:p14="http://schemas.microsoft.com/office/powerpoint/2010/main" val="4208725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99" name="Group 27"/>
          <p:cNvGraphicFramePr>
            <a:graphicFrameLocks noGrp="1"/>
          </p:cNvGraphicFramePr>
          <p:nvPr>
            <p:extLst>
              <p:ext uri="{D42A27DB-BD31-4B8C-83A1-F6EECF244321}">
                <p14:modId xmlns:p14="http://schemas.microsoft.com/office/powerpoint/2010/main" val="2988486024"/>
              </p:ext>
            </p:extLst>
          </p:nvPr>
        </p:nvGraphicFramePr>
        <p:xfrm>
          <a:off x="409126" y="1388969"/>
          <a:ext cx="8640637" cy="5208382"/>
        </p:xfrm>
        <a:graphic>
          <a:graphicData uri="http://schemas.openxmlformats.org/drawingml/2006/table">
            <a:tbl>
              <a:tblPr>
                <a:tableStyleId>{69C7853C-536D-4A76-A0AE-DD22124D55A5}</a:tableStyleId>
              </a:tblPr>
              <a:tblGrid>
                <a:gridCol w="2389815"/>
                <a:gridCol w="3125411"/>
                <a:gridCol w="3125411"/>
              </a:tblGrid>
              <a:tr h="179480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GB" sz="2400" b="1" kern="1200" baseline="0" dirty="0" smtClean="0"/>
                        <a:t>Method</a:t>
                      </a:r>
                      <a:endParaRPr kumimoji="0" lang="en-GB"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GB" sz="2400" b="1" kern="1200" baseline="0" dirty="0" smtClean="0">
                          <a:solidFill>
                            <a:schemeClr val="dk1"/>
                          </a:solidFill>
                          <a:latin typeface="+mn-lt"/>
                          <a:ea typeface="+mn-ea"/>
                          <a:cs typeface="+mn-cs"/>
                        </a:rPr>
                        <a:t>How does this increase profit?</a:t>
                      </a:r>
                      <a:endParaRPr kumimoji="0" lang="en-GB"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Caution because….</a:t>
                      </a:r>
                    </a:p>
                  </a:txBody>
                  <a:tcPr marL="144000" marR="72000" marT="90000" marB="90000" horzOverflow="overflow"/>
                </a:tc>
              </a:tr>
              <a:tr h="115928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r>
              <a:tr h="112714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r>
              <a:tr h="112714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solidFill>
                      <a:schemeClr val="bg1"/>
                    </a:solidFill>
                  </a:tcPr>
                </a:tc>
              </a:tr>
            </a:tbl>
          </a:graphicData>
        </a:graphic>
      </p:graphicFrame>
      <p:sp>
        <p:nvSpPr>
          <p:cNvPr id="4" name="Rectangle 3"/>
          <p:cNvSpPr/>
          <p:nvPr/>
        </p:nvSpPr>
        <p:spPr>
          <a:xfrm>
            <a:off x="251520" y="188640"/>
            <a:ext cx="8640960" cy="1200329"/>
          </a:xfrm>
          <a:prstGeom prst="rect">
            <a:avLst/>
          </a:prstGeom>
        </p:spPr>
        <p:txBody>
          <a:bodyPr wrap="square">
            <a:spAutoFit/>
          </a:bodyPr>
          <a:lstStyle/>
          <a:p>
            <a:pPr algn="ctr"/>
            <a:r>
              <a:rPr lang="en-GB" sz="3600" b="1" dirty="0" smtClean="0">
                <a:solidFill>
                  <a:prstClr val="black"/>
                </a:solidFill>
                <a:latin typeface="Calibri"/>
              </a:rPr>
              <a:t>Identify three ways in which Joanna and Kay could increase the level of profit they make.</a:t>
            </a:r>
            <a:endParaRPr lang="en-GB" sz="3600" dirty="0">
              <a:solidFill>
                <a:prstClr val="black"/>
              </a:solidFill>
              <a:latin typeface="Calibri"/>
            </a:endParaRPr>
          </a:p>
        </p:txBody>
      </p:sp>
      <p:sp>
        <p:nvSpPr>
          <p:cNvPr id="2" name="TextBox 1"/>
          <p:cNvSpPr txBox="1"/>
          <p:nvPr/>
        </p:nvSpPr>
        <p:spPr>
          <a:xfrm>
            <a:off x="409126" y="3327050"/>
            <a:ext cx="2380563" cy="646331"/>
          </a:xfrm>
          <a:prstGeom prst="rect">
            <a:avLst/>
          </a:prstGeom>
          <a:noFill/>
        </p:spPr>
        <p:txBody>
          <a:bodyPr wrap="square" rtlCol="0">
            <a:spAutoFit/>
          </a:bodyPr>
          <a:lstStyle/>
          <a:p>
            <a:r>
              <a:rPr lang="en-GB" dirty="0" smtClean="0">
                <a:solidFill>
                  <a:prstClr val="black"/>
                </a:solidFill>
                <a:latin typeface="Calibri"/>
              </a:rPr>
              <a:t>Reduce fixed costs such as rent, labour</a:t>
            </a:r>
            <a:endParaRPr lang="en-GB" dirty="0">
              <a:solidFill>
                <a:prstClr val="black"/>
              </a:solidFill>
              <a:latin typeface="Calibri"/>
            </a:endParaRPr>
          </a:p>
        </p:txBody>
      </p:sp>
      <p:sp>
        <p:nvSpPr>
          <p:cNvPr id="5" name="TextBox 4"/>
          <p:cNvSpPr txBox="1"/>
          <p:nvPr/>
        </p:nvSpPr>
        <p:spPr>
          <a:xfrm>
            <a:off x="2789689" y="3358733"/>
            <a:ext cx="2967583" cy="646331"/>
          </a:xfrm>
          <a:prstGeom prst="rect">
            <a:avLst/>
          </a:prstGeom>
          <a:noFill/>
        </p:spPr>
        <p:txBody>
          <a:bodyPr wrap="square" rtlCol="0">
            <a:spAutoFit/>
          </a:bodyPr>
          <a:lstStyle/>
          <a:p>
            <a:pPr algn="just"/>
            <a:r>
              <a:rPr lang="en-GB" dirty="0" smtClean="0">
                <a:solidFill>
                  <a:prstClr val="black"/>
                </a:solidFill>
                <a:latin typeface="Calibri"/>
              </a:rPr>
              <a:t>Reduces the businesses total costs</a:t>
            </a:r>
            <a:endParaRPr lang="en-GB" dirty="0">
              <a:solidFill>
                <a:prstClr val="black"/>
              </a:solidFill>
              <a:latin typeface="Calibri"/>
            </a:endParaRPr>
          </a:p>
        </p:txBody>
      </p:sp>
      <p:sp>
        <p:nvSpPr>
          <p:cNvPr id="6" name="TextBox 5"/>
          <p:cNvSpPr txBox="1"/>
          <p:nvPr/>
        </p:nvSpPr>
        <p:spPr>
          <a:xfrm>
            <a:off x="5960638" y="3300925"/>
            <a:ext cx="2967583" cy="923330"/>
          </a:xfrm>
          <a:prstGeom prst="rect">
            <a:avLst/>
          </a:prstGeom>
          <a:noFill/>
        </p:spPr>
        <p:txBody>
          <a:bodyPr wrap="square" rtlCol="0">
            <a:spAutoFit/>
          </a:bodyPr>
          <a:lstStyle/>
          <a:p>
            <a:pPr algn="just"/>
            <a:r>
              <a:rPr lang="en-GB" dirty="0" smtClean="0">
                <a:solidFill>
                  <a:prstClr val="black"/>
                </a:solidFill>
                <a:latin typeface="Calibri"/>
              </a:rPr>
              <a:t>It may reduce capacity or storage space, leading to stock or production issues</a:t>
            </a:r>
            <a:endParaRPr lang="en-GB" dirty="0">
              <a:solidFill>
                <a:prstClr val="black"/>
              </a:solidFill>
              <a:latin typeface="Calibri"/>
            </a:endParaRPr>
          </a:p>
        </p:txBody>
      </p:sp>
      <p:sp>
        <p:nvSpPr>
          <p:cNvPr id="7" name="TextBox 6"/>
          <p:cNvSpPr txBox="1"/>
          <p:nvPr/>
        </p:nvSpPr>
        <p:spPr>
          <a:xfrm>
            <a:off x="409126" y="4437112"/>
            <a:ext cx="2506690" cy="646331"/>
          </a:xfrm>
          <a:prstGeom prst="rect">
            <a:avLst/>
          </a:prstGeom>
          <a:noFill/>
        </p:spPr>
        <p:txBody>
          <a:bodyPr wrap="square" rtlCol="0">
            <a:spAutoFit/>
          </a:bodyPr>
          <a:lstStyle/>
          <a:p>
            <a:pPr algn="just"/>
            <a:r>
              <a:rPr lang="en-GB" dirty="0" smtClean="0">
                <a:solidFill>
                  <a:prstClr val="black"/>
                </a:solidFill>
                <a:latin typeface="Calibri"/>
              </a:rPr>
              <a:t>Reduce variable costs of raw materials</a:t>
            </a:r>
            <a:endParaRPr lang="en-GB" dirty="0">
              <a:solidFill>
                <a:prstClr val="black"/>
              </a:solidFill>
              <a:latin typeface="Calibri"/>
            </a:endParaRPr>
          </a:p>
        </p:txBody>
      </p:sp>
      <p:sp>
        <p:nvSpPr>
          <p:cNvPr id="8" name="TextBox 7"/>
          <p:cNvSpPr txBox="1"/>
          <p:nvPr/>
        </p:nvSpPr>
        <p:spPr>
          <a:xfrm>
            <a:off x="2789688" y="4437112"/>
            <a:ext cx="2967583" cy="923330"/>
          </a:xfrm>
          <a:prstGeom prst="rect">
            <a:avLst/>
          </a:prstGeom>
          <a:noFill/>
        </p:spPr>
        <p:txBody>
          <a:bodyPr wrap="square" rtlCol="0">
            <a:spAutoFit/>
          </a:bodyPr>
          <a:lstStyle/>
          <a:p>
            <a:pPr algn="just"/>
            <a:r>
              <a:rPr lang="en-GB" dirty="0" smtClean="0">
                <a:solidFill>
                  <a:prstClr val="black"/>
                </a:solidFill>
                <a:latin typeface="Calibri"/>
              </a:rPr>
              <a:t>Increases contribution per unit. </a:t>
            </a:r>
            <a:r>
              <a:rPr lang="en-GB" dirty="0">
                <a:solidFill>
                  <a:prstClr val="black"/>
                </a:solidFill>
                <a:latin typeface="Calibri"/>
              </a:rPr>
              <a:t>M</a:t>
            </a:r>
            <a:r>
              <a:rPr lang="en-GB" dirty="0" smtClean="0">
                <a:solidFill>
                  <a:prstClr val="black"/>
                </a:solidFill>
                <a:latin typeface="Calibri"/>
              </a:rPr>
              <a:t>ore total contribution is earned from same sales </a:t>
            </a:r>
            <a:endParaRPr lang="en-GB" dirty="0">
              <a:solidFill>
                <a:prstClr val="black"/>
              </a:solidFill>
              <a:latin typeface="Calibri"/>
            </a:endParaRPr>
          </a:p>
        </p:txBody>
      </p:sp>
      <p:sp>
        <p:nvSpPr>
          <p:cNvPr id="9" name="TextBox 8"/>
          <p:cNvSpPr txBox="1"/>
          <p:nvPr/>
        </p:nvSpPr>
        <p:spPr>
          <a:xfrm>
            <a:off x="5960638" y="4437112"/>
            <a:ext cx="2967583" cy="923330"/>
          </a:xfrm>
          <a:prstGeom prst="rect">
            <a:avLst/>
          </a:prstGeom>
          <a:noFill/>
        </p:spPr>
        <p:txBody>
          <a:bodyPr wrap="square" rtlCol="0">
            <a:spAutoFit/>
          </a:bodyPr>
          <a:lstStyle/>
          <a:p>
            <a:pPr algn="just"/>
            <a:r>
              <a:rPr lang="en-GB" dirty="0" smtClean="0">
                <a:solidFill>
                  <a:prstClr val="black"/>
                </a:solidFill>
                <a:latin typeface="Calibri"/>
              </a:rPr>
              <a:t>Could reducing cost of components of kit lead to quality problems? </a:t>
            </a:r>
            <a:endParaRPr lang="en-GB" dirty="0">
              <a:solidFill>
                <a:prstClr val="black"/>
              </a:solidFill>
              <a:latin typeface="Calibri"/>
            </a:endParaRPr>
          </a:p>
        </p:txBody>
      </p:sp>
      <p:sp>
        <p:nvSpPr>
          <p:cNvPr id="10" name="TextBox 9"/>
          <p:cNvSpPr txBox="1"/>
          <p:nvPr/>
        </p:nvSpPr>
        <p:spPr>
          <a:xfrm>
            <a:off x="349510" y="5453170"/>
            <a:ext cx="2506690" cy="369332"/>
          </a:xfrm>
          <a:prstGeom prst="rect">
            <a:avLst/>
          </a:prstGeom>
          <a:noFill/>
        </p:spPr>
        <p:txBody>
          <a:bodyPr wrap="square" rtlCol="0">
            <a:spAutoFit/>
          </a:bodyPr>
          <a:lstStyle/>
          <a:p>
            <a:r>
              <a:rPr lang="en-GB" dirty="0" smtClean="0">
                <a:solidFill>
                  <a:prstClr val="black"/>
                </a:solidFill>
                <a:latin typeface="Calibri"/>
              </a:rPr>
              <a:t>Change price</a:t>
            </a:r>
            <a:endParaRPr lang="en-GB" dirty="0">
              <a:solidFill>
                <a:prstClr val="black"/>
              </a:solidFill>
              <a:latin typeface="Calibri"/>
            </a:endParaRPr>
          </a:p>
        </p:txBody>
      </p:sp>
      <p:sp>
        <p:nvSpPr>
          <p:cNvPr id="11" name="TextBox 10"/>
          <p:cNvSpPr txBox="1"/>
          <p:nvPr/>
        </p:nvSpPr>
        <p:spPr>
          <a:xfrm>
            <a:off x="2856200" y="5438021"/>
            <a:ext cx="3040544" cy="923330"/>
          </a:xfrm>
          <a:prstGeom prst="rect">
            <a:avLst/>
          </a:prstGeom>
          <a:noFill/>
        </p:spPr>
        <p:txBody>
          <a:bodyPr wrap="square" rtlCol="0">
            <a:spAutoFit/>
          </a:bodyPr>
          <a:lstStyle/>
          <a:p>
            <a:pPr algn="just"/>
            <a:r>
              <a:rPr lang="en-GB" dirty="0" smtClean="0">
                <a:solidFill>
                  <a:prstClr val="black"/>
                </a:solidFill>
                <a:latin typeface="Calibri"/>
              </a:rPr>
              <a:t>This could increase revenue, without having a major effect on costs.</a:t>
            </a:r>
            <a:endParaRPr lang="en-GB" dirty="0">
              <a:solidFill>
                <a:prstClr val="black"/>
              </a:solidFill>
              <a:latin typeface="Calibri"/>
            </a:endParaRPr>
          </a:p>
        </p:txBody>
      </p:sp>
      <p:sp>
        <p:nvSpPr>
          <p:cNvPr id="12" name="TextBox 11"/>
          <p:cNvSpPr txBox="1"/>
          <p:nvPr/>
        </p:nvSpPr>
        <p:spPr>
          <a:xfrm>
            <a:off x="5970051" y="5435217"/>
            <a:ext cx="2967583" cy="1200329"/>
          </a:xfrm>
          <a:prstGeom prst="rect">
            <a:avLst/>
          </a:prstGeom>
          <a:noFill/>
        </p:spPr>
        <p:txBody>
          <a:bodyPr wrap="square" rtlCol="0">
            <a:spAutoFit/>
          </a:bodyPr>
          <a:lstStyle/>
          <a:p>
            <a:pPr algn="just"/>
            <a:r>
              <a:rPr lang="en-GB" dirty="0" smtClean="0">
                <a:solidFill>
                  <a:prstClr val="black"/>
                </a:solidFill>
                <a:latin typeface="Calibri"/>
              </a:rPr>
              <a:t>If price is increased, might units sold fall by a lot?</a:t>
            </a:r>
          </a:p>
          <a:p>
            <a:pPr algn="just"/>
            <a:r>
              <a:rPr lang="en-GB" dirty="0">
                <a:solidFill>
                  <a:prstClr val="black"/>
                </a:solidFill>
                <a:latin typeface="Calibri"/>
              </a:rPr>
              <a:t>I</a:t>
            </a:r>
            <a:r>
              <a:rPr lang="en-GB" dirty="0" smtClean="0">
                <a:solidFill>
                  <a:prstClr val="black"/>
                </a:solidFill>
                <a:latin typeface="Calibri"/>
              </a:rPr>
              <a:t>f price is cut, will enough extra sales be obtained?</a:t>
            </a:r>
            <a:endParaRPr lang="en-GB" dirty="0">
              <a:solidFill>
                <a:prstClr val="black"/>
              </a:solidFill>
              <a:latin typeface="Calibri"/>
            </a:endParaRPr>
          </a:p>
        </p:txBody>
      </p:sp>
    </p:spTree>
    <p:extLst>
      <p:ext uri="{BB962C8B-B14F-4D97-AF65-F5344CB8AC3E}">
        <p14:creationId xmlns:p14="http://schemas.microsoft.com/office/powerpoint/2010/main" val="12581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79512" y="476673"/>
            <a:ext cx="8712968"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142633249"/>
              </p:ext>
            </p:extLst>
          </p:nvPr>
        </p:nvGraphicFramePr>
        <p:xfrm>
          <a:off x="467544" y="332656"/>
          <a:ext cx="820891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107504" y="404664"/>
            <a:ext cx="1368152" cy="1412776"/>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7668344" y="476672"/>
            <a:ext cx="1296144" cy="1368152"/>
          </a:xfrm>
          <a:prstGeom prst="ellipse">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ounded Rectangle 1"/>
          <p:cNvSpPr/>
          <p:nvPr/>
        </p:nvSpPr>
        <p:spPr>
          <a:xfrm>
            <a:off x="1943708" y="1628800"/>
            <a:ext cx="2664296" cy="11521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May need to offer ‘collateral’ that could be repossessed if repayments not made</a:t>
            </a:r>
            <a:endParaRPr lang="en-GB" b="1" dirty="0">
              <a:solidFill>
                <a:srgbClr val="FF0000"/>
              </a:solidFill>
            </a:endParaRPr>
          </a:p>
        </p:txBody>
      </p:sp>
      <p:sp>
        <p:nvSpPr>
          <p:cNvPr id="6" name="Rounded Rectangle 5"/>
          <p:cNvSpPr/>
          <p:nvPr/>
        </p:nvSpPr>
        <p:spPr>
          <a:xfrm>
            <a:off x="1943708" y="2871176"/>
            <a:ext cx="2664296" cy="12058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Interest payments need to be made.  These may increase if interest rates go up</a:t>
            </a:r>
            <a:endParaRPr lang="en-GB" b="1" dirty="0">
              <a:solidFill>
                <a:srgbClr val="FF0000"/>
              </a:solidFill>
            </a:endParaRPr>
          </a:p>
        </p:txBody>
      </p:sp>
      <p:sp>
        <p:nvSpPr>
          <p:cNvPr id="7" name="Rounded Rectangle 6"/>
          <p:cNvSpPr/>
          <p:nvPr/>
        </p:nvSpPr>
        <p:spPr>
          <a:xfrm>
            <a:off x="1943708" y="4163562"/>
            <a:ext cx="2664296" cy="12058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00B050"/>
                </a:solidFill>
              </a:rPr>
              <a:t>There is no loss of control. As long as repayments are made the bank will not interfere.</a:t>
            </a:r>
            <a:endParaRPr lang="en-GB" sz="1600" b="1" dirty="0">
              <a:solidFill>
                <a:srgbClr val="00B050"/>
              </a:solidFill>
            </a:endParaRPr>
          </a:p>
        </p:txBody>
      </p:sp>
      <p:sp>
        <p:nvSpPr>
          <p:cNvPr id="8" name="Rounded Rectangle 7"/>
          <p:cNvSpPr/>
          <p:nvPr/>
        </p:nvSpPr>
        <p:spPr>
          <a:xfrm>
            <a:off x="1943708" y="5445224"/>
            <a:ext cx="2664296" cy="12058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Does the business have collateral to offer? Can it’s </a:t>
            </a:r>
            <a:r>
              <a:rPr lang="en-GB" b="1" dirty="0" err="1" smtClean="0">
                <a:solidFill>
                  <a:srgbClr val="0070C0"/>
                </a:solidFill>
              </a:rPr>
              <a:t>cashflow</a:t>
            </a:r>
            <a:r>
              <a:rPr lang="en-GB" b="1" dirty="0" smtClean="0">
                <a:solidFill>
                  <a:srgbClr val="0070C0"/>
                </a:solidFill>
              </a:rPr>
              <a:t> cope with the repayments?</a:t>
            </a:r>
            <a:endParaRPr lang="en-GB" b="1" dirty="0">
              <a:solidFill>
                <a:srgbClr val="0070C0"/>
              </a:solidFill>
            </a:endParaRPr>
          </a:p>
        </p:txBody>
      </p:sp>
      <p:sp>
        <p:nvSpPr>
          <p:cNvPr id="12" name="Rounded Rectangle 11"/>
          <p:cNvSpPr/>
          <p:nvPr/>
        </p:nvSpPr>
        <p:spPr>
          <a:xfrm>
            <a:off x="5076056" y="1580665"/>
            <a:ext cx="2664296" cy="11521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Not as risky as loan – no repayments and no ‘collateral’ needed.</a:t>
            </a:r>
            <a:endParaRPr lang="en-GB" b="1" dirty="0">
              <a:solidFill>
                <a:srgbClr val="00B050"/>
              </a:solidFill>
            </a:endParaRPr>
          </a:p>
        </p:txBody>
      </p:sp>
      <p:sp>
        <p:nvSpPr>
          <p:cNvPr id="13" name="Rounded Rectangle 12"/>
          <p:cNvSpPr/>
          <p:nvPr/>
        </p:nvSpPr>
        <p:spPr>
          <a:xfrm>
            <a:off x="5076056" y="2871176"/>
            <a:ext cx="2664296" cy="11521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0000"/>
                </a:solidFill>
              </a:rPr>
              <a:t>There are some transaction costs in issuing shares and shareholders will expect a ‘dividend’</a:t>
            </a:r>
            <a:endParaRPr lang="en-GB" sz="1600" b="1" dirty="0">
              <a:solidFill>
                <a:srgbClr val="FF0000"/>
              </a:solidFill>
            </a:endParaRPr>
          </a:p>
        </p:txBody>
      </p:sp>
      <p:sp>
        <p:nvSpPr>
          <p:cNvPr id="14" name="Rounded Rectangle 13"/>
          <p:cNvSpPr/>
          <p:nvPr/>
        </p:nvSpPr>
        <p:spPr>
          <a:xfrm>
            <a:off x="5075407" y="4163562"/>
            <a:ext cx="2664296" cy="12058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0000"/>
                </a:solidFill>
              </a:rPr>
              <a:t>In this case they are unlikely to lose control, but ‘</a:t>
            </a:r>
            <a:r>
              <a:rPr lang="en-GB" sz="1400" b="1" dirty="0" err="1" smtClean="0">
                <a:solidFill>
                  <a:srgbClr val="FF0000"/>
                </a:solidFill>
              </a:rPr>
              <a:t>plc’s</a:t>
            </a:r>
            <a:r>
              <a:rPr lang="en-GB" sz="1400" b="1" dirty="0" smtClean="0">
                <a:solidFill>
                  <a:srgbClr val="FF0000"/>
                </a:solidFill>
              </a:rPr>
              <a:t>’ may lose control in ‘hostile takeovers’ where a rival buys up the majority of shares </a:t>
            </a:r>
            <a:endParaRPr lang="en-GB" sz="1400" b="1" dirty="0">
              <a:solidFill>
                <a:srgbClr val="FF0000"/>
              </a:solidFill>
            </a:endParaRPr>
          </a:p>
        </p:txBody>
      </p:sp>
      <p:sp>
        <p:nvSpPr>
          <p:cNvPr id="15" name="Rounded Rectangle 14"/>
          <p:cNvSpPr/>
          <p:nvPr/>
        </p:nvSpPr>
        <p:spPr>
          <a:xfrm>
            <a:off x="5074433" y="5445224"/>
            <a:ext cx="2664296" cy="12058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0070C0"/>
                </a:solidFill>
              </a:rPr>
              <a:t>Is the investment attractive to shareholders? Can they find investors they feel they can work with?</a:t>
            </a:r>
            <a:endParaRPr lang="en-GB" sz="1600" b="1" dirty="0">
              <a:solidFill>
                <a:srgbClr val="0070C0"/>
              </a:solidFill>
            </a:endParaRPr>
          </a:p>
        </p:txBody>
      </p:sp>
    </p:spTree>
    <p:extLst>
      <p:ext uri="{BB962C8B-B14F-4D97-AF65-F5344CB8AC3E}">
        <p14:creationId xmlns:p14="http://schemas.microsoft.com/office/powerpoint/2010/main" val="11821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ch.jpg"/>
          <p:cNvPicPr>
            <a:picLocks noChangeAspect="1"/>
          </p:cNvPicPr>
          <p:nvPr/>
        </p:nvPicPr>
        <p:blipFill>
          <a:blip r:embed="rId2" cstate="print"/>
          <a:stretch>
            <a:fillRect/>
          </a:stretch>
        </p:blipFill>
        <p:spPr>
          <a:xfrm>
            <a:off x="0" y="1412776"/>
            <a:ext cx="4610100" cy="5003800"/>
          </a:xfrm>
          <a:prstGeom prst="rect">
            <a:avLst/>
          </a:prstGeom>
        </p:spPr>
      </p:pic>
      <p:sp>
        <p:nvSpPr>
          <p:cNvPr id="3" name="TextBox 2"/>
          <p:cNvSpPr txBox="1"/>
          <p:nvPr/>
        </p:nvSpPr>
        <p:spPr>
          <a:xfrm>
            <a:off x="4139952" y="692696"/>
            <a:ext cx="4680520" cy="5170646"/>
          </a:xfrm>
          <a:prstGeom prst="rect">
            <a:avLst/>
          </a:prstGeom>
          <a:noFill/>
        </p:spPr>
        <p:txBody>
          <a:bodyPr wrap="square" rtlCol="0">
            <a:spAutoFit/>
          </a:bodyPr>
          <a:lstStyle/>
          <a:p>
            <a:pPr algn="ctr" fontAlgn="auto">
              <a:spcBef>
                <a:spcPts val="0"/>
              </a:spcBef>
              <a:spcAft>
                <a:spcPts val="0"/>
              </a:spcAft>
            </a:pPr>
            <a:r>
              <a:rPr lang="en-GB" sz="4400" b="1" dirty="0" smtClean="0">
                <a:solidFill>
                  <a:srgbClr val="C00000"/>
                </a:solidFill>
                <a:latin typeface="Calibri"/>
                <a:cs typeface="+mn-cs"/>
              </a:rPr>
              <a:t>Finance Countdown</a:t>
            </a:r>
          </a:p>
          <a:p>
            <a:pPr algn="ctr" fontAlgn="auto">
              <a:spcBef>
                <a:spcPts val="0"/>
              </a:spcBef>
              <a:spcAft>
                <a:spcPts val="0"/>
              </a:spcAft>
            </a:pPr>
            <a:endParaRPr lang="en-GB" dirty="0" smtClean="0">
              <a:solidFill>
                <a:prstClr val="black"/>
              </a:solidFill>
              <a:latin typeface="Calibri"/>
              <a:cs typeface="+mn-cs"/>
            </a:endParaRPr>
          </a:p>
          <a:p>
            <a:pPr algn="ctr" fontAlgn="auto">
              <a:spcBef>
                <a:spcPts val="0"/>
              </a:spcBef>
              <a:spcAft>
                <a:spcPts val="0"/>
              </a:spcAft>
            </a:pPr>
            <a:r>
              <a:rPr lang="en-GB" sz="3200" b="1" dirty="0" smtClean="0">
                <a:solidFill>
                  <a:prstClr val="black"/>
                </a:solidFill>
                <a:latin typeface="Calibri"/>
                <a:cs typeface="+mn-cs"/>
              </a:rPr>
              <a:t>You will be shown 3 calculation questions on the screen.</a:t>
            </a:r>
          </a:p>
          <a:p>
            <a:pPr algn="ctr" fontAlgn="auto">
              <a:spcBef>
                <a:spcPts val="0"/>
              </a:spcBef>
              <a:spcAft>
                <a:spcPts val="0"/>
              </a:spcAft>
            </a:pPr>
            <a:endParaRPr lang="en-GB" sz="3200" b="1" dirty="0" smtClean="0">
              <a:solidFill>
                <a:prstClr val="black"/>
              </a:solidFill>
              <a:latin typeface="Calibri"/>
              <a:cs typeface="+mn-cs"/>
            </a:endParaRPr>
          </a:p>
          <a:p>
            <a:pPr algn="ctr" fontAlgn="auto">
              <a:spcBef>
                <a:spcPts val="0"/>
              </a:spcBef>
              <a:spcAft>
                <a:spcPts val="0"/>
              </a:spcAft>
            </a:pPr>
            <a:r>
              <a:rPr lang="en-GB" sz="3200" b="1" dirty="0" smtClean="0">
                <a:solidFill>
                  <a:prstClr val="black"/>
                </a:solidFill>
                <a:latin typeface="Calibri"/>
                <a:cs typeface="+mn-cs"/>
              </a:rPr>
              <a:t>You need to complete them before the countdown music stops</a:t>
            </a:r>
            <a:endParaRPr lang="en-GB" sz="3200" b="1" dirty="0">
              <a:solidFill>
                <a:prstClr val="black"/>
              </a:solidFill>
              <a:latin typeface="Calibri"/>
              <a:cs typeface="+mn-cs"/>
            </a:endParaRPr>
          </a:p>
        </p:txBody>
      </p:sp>
      <p:sp>
        <p:nvSpPr>
          <p:cNvPr id="4" name="TextBox 3"/>
          <p:cNvSpPr txBox="1"/>
          <p:nvPr/>
        </p:nvSpPr>
        <p:spPr>
          <a:xfrm rot="20056271">
            <a:off x="-112569" y="2383624"/>
            <a:ext cx="9144000" cy="1569660"/>
          </a:xfrm>
          <a:prstGeom prst="rect">
            <a:avLst/>
          </a:prstGeom>
          <a:solidFill>
            <a:srgbClr val="7030A0">
              <a:alpha val="79000"/>
            </a:srgbClr>
          </a:solidFill>
        </p:spPr>
        <p:txBody>
          <a:bodyPr wrap="square" rtlCol="0">
            <a:spAutoFit/>
          </a:bodyPr>
          <a:lstStyle/>
          <a:p>
            <a:pPr algn="ctr" fontAlgn="auto">
              <a:spcBef>
                <a:spcPts val="0"/>
              </a:spcBef>
              <a:spcAft>
                <a:spcPts val="0"/>
              </a:spcAft>
            </a:pPr>
            <a:r>
              <a:rPr lang="en-GB" sz="9600" b="1" dirty="0" smtClean="0">
                <a:solidFill>
                  <a:prstClr val="black"/>
                </a:solidFill>
                <a:latin typeface="Calibri"/>
                <a:cs typeface="+mn-cs"/>
              </a:rPr>
              <a:t>Get Ready.....</a:t>
            </a:r>
            <a:endParaRPr lang="en-GB" sz="9600" b="1" dirty="0">
              <a:solidFill>
                <a:prstClr val="black"/>
              </a:solidFill>
              <a:latin typeface="Calibri"/>
              <a:cs typeface="+mn-cs"/>
            </a:endParaRPr>
          </a:p>
        </p:txBody>
      </p:sp>
    </p:spTree>
    <p:extLst>
      <p:ext uri="{BB962C8B-B14F-4D97-AF65-F5344CB8AC3E}">
        <p14:creationId xmlns:p14="http://schemas.microsoft.com/office/powerpoint/2010/main" val="35313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Compare and contrast these student answers</a:t>
            </a:r>
            <a:endParaRPr lang="en-GB" b="1" dirty="0"/>
          </a:p>
        </p:txBody>
      </p:sp>
      <p:grpSp>
        <p:nvGrpSpPr>
          <p:cNvPr id="2" name="Group 4"/>
          <p:cNvGrpSpPr/>
          <p:nvPr/>
        </p:nvGrpSpPr>
        <p:grpSpPr>
          <a:xfrm>
            <a:off x="467544" y="1916832"/>
            <a:ext cx="8280920" cy="4536504"/>
            <a:chOff x="467544" y="1916832"/>
            <a:chExt cx="8280920" cy="4536504"/>
          </a:xfrm>
        </p:grpSpPr>
        <p:pic>
          <p:nvPicPr>
            <p:cNvPr id="16386" name="Picture 2"/>
            <p:cNvPicPr>
              <a:picLocks noChangeAspect="1" noChangeArrowheads="1"/>
            </p:cNvPicPr>
            <p:nvPr/>
          </p:nvPicPr>
          <p:blipFill>
            <a:blip r:embed="rId2" cstate="print"/>
            <a:srcRect/>
            <a:stretch>
              <a:fillRect/>
            </a:stretch>
          </p:blipFill>
          <p:spPr bwMode="auto">
            <a:xfrm>
              <a:off x="467544" y="2492896"/>
              <a:ext cx="8280920" cy="3960440"/>
            </a:xfrm>
            <a:prstGeom prst="rect">
              <a:avLst/>
            </a:prstGeom>
            <a:noFill/>
            <a:ln w="9525">
              <a:noFill/>
              <a:miter lim="800000"/>
              <a:headEnd/>
              <a:tailEnd/>
            </a:ln>
          </p:spPr>
        </p:pic>
        <p:sp>
          <p:nvSpPr>
            <p:cNvPr id="4" name="Rectangle 3"/>
            <p:cNvSpPr/>
            <p:nvPr/>
          </p:nvSpPr>
          <p:spPr>
            <a:xfrm>
              <a:off x="539552" y="1916832"/>
              <a:ext cx="8064896" cy="830997"/>
            </a:xfrm>
            <a:prstGeom prst="rect">
              <a:avLst/>
            </a:prstGeom>
            <a:solidFill>
              <a:schemeClr val="accent3">
                <a:lumMod val="60000"/>
                <a:lumOff val="40000"/>
              </a:schemeClr>
            </a:solidFill>
            <a:ln>
              <a:solidFill>
                <a:schemeClr val="accent3">
                  <a:lumMod val="60000"/>
                  <a:lumOff val="40000"/>
                </a:schemeClr>
              </a:solidFill>
            </a:ln>
          </p:spPr>
          <p:txBody>
            <a:bodyPr wrap="square">
              <a:spAutoFit/>
            </a:bodyPr>
            <a:lstStyle/>
            <a:p>
              <a:r>
                <a:rPr lang="en-GB" sz="2400" b="1" dirty="0" smtClean="0">
                  <a:latin typeface="+mn-lt"/>
                </a:rPr>
                <a:t>“Explain one problem that may arise if Joanna and Kay use a cheaper supplier for the contents of The Den Kit.” (3 marks).</a:t>
              </a:r>
              <a:endParaRPr lang="en-GB" sz="2400" dirty="0">
                <a:latin typeface="+mn-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39552" y="1556792"/>
            <a:ext cx="7759377" cy="4680520"/>
          </a:xfrm>
          <a:prstGeom prst="rect">
            <a:avLst/>
          </a:prstGeom>
          <a:noFill/>
          <a:ln w="9525">
            <a:noFill/>
            <a:miter lim="800000"/>
            <a:headEnd/>
            <a:tailEnd/>
          </a:ln>
        </p:spPr>
      </p:pic>
      <p:sp>
        <p:nvSpPr>
          <p:cNvPr id="3" name="Title 2"/>
          <p:cNvSpPr>
            <a:spLocks noGrp="1"/>
          </p:cNvSpPr>
          <p:nvPr>
            <p:ph type="title"/>
          </p:nvPr>
        </p:nvSpPr>
        <p:spPr/>
        <p:txBody>
          <a:bodyPr/>
          <a:lstStyle/>
          <a:p>
            <a:r>
              <a:rPr lang="en-GB" b="1" dirty="0" smtClean="0"/>
              <a:t>Have a go at this question</a:t>
            </a:r>
            <a:endParaRPr lang="en-GB" b="1" dirty="0"/>
          </a:p>
        </p:txBody>
      </p:sp>
      <p:sp>
        <p:nvSpPr>
          <p:cNvPr id="2" name="TextBox 1"/>
          <p:cNvSpPr txBox="1"/>
          <p:nvPr/>
        </p:nvSpPr>
        <p:spPr>
          <a:xfrm>
            <a:off x="683568" y="2564904"/>
            <a:ext cx="7128792" cy="3416320"/>
          </a:xfrm>
          <a:prstGeom prst="rect">
            <a:avLst/>
          </a:prstGeom>
          <a:noFill/>
        </p:spPr>
        <p:txBody>
          <a:bodyPr wrap="square" rtlCol="0">
            <a:spAutoFit/>
          </a:bodyPr>
          <a:lstStyle/>
          <a:p>
            <a:pPr algn="just"/>
            <a:r>
              <a:rPr lang="en-GB" sz="2400" dirty="0" smtClean="0"/>
              <a:t>One disadvantage Joanna and Kay may face is that they may sell shares to an investor who disagrees with how they want to take the business forward.  </a:t>
            </a:r>
            <a:r>
              <a:rPr lang="en-GB" sz="2400" dirty="0" smtClean="0">
                <a:solidFill>
                  <a:srgbClr val="FF0000"/>
                </a:solidFill>
              </a:rPr>
              <a:t>As a result</a:t>
            </a:r>
            <a:r>
              <a:rPr lang="en-GB" sz="2400" dirty="0" smtClean="0"/>
              <a:t>, there may be arguments over what would be the best new toys to develop.  </a:t>
            </a:r>
            <a:r>
              <a:rPr lang="en-GB" sz="2400" dirty="0" smtClean="0">
                <a:solidFill>
                  <a:srgbClr val="FF0000"/>
                </a:solidFill>
              </a:rPr>
              <a:t>This could lead to </a:t>
            </a:r>
            <a:r>
              <a:rPr lang="en-GB" sz="2400" dirty="0" smtClean="0"/>
              <a:t>delays in creating new products to sell to toy retailers, </a:t>
            </a:r>
            <a:r>
              <a:rPr lang="en-GB" sz="2400" dirty="0" smtClean="0">
                <a:solidFill>
                  <a:srgbClr val="FF0000"/>
                </a:solidFill>
              </a:rPr>
              <a:t>which would result </a:t>
            </a:r>
            <a:r>
              <a:rPr lang="en-GB" sz="2400" dirty="0" smtClean="0"/>
              <a:t>in Joanna and Kay failing to expand the business as quickly as they would like.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263797" y="2031086"/>
            <a:ext cx="4176464" cy="4062651"/>
          </a:xfrm>
          <a:prstGeom prst="rect">
            <a:avLst/>
          </a:prstGeom>
        </p:spPr>
        <p:txBody>
          <a:bodyPr wrap="square">
            <a:spAutoFit/>
          </a:bodyPr>
          <a:lstStyle/>
          <a:p>
            <a:pPr lvl="0"/>
            <a:r>
              <a:rPr lang="en-GB" sz="2400" b="1" dirty="0" smtClean="0">
                <a:solidFill>
                  <a:srgbClr val="FF0000"/>
                </a:solidFill>
              </a:rPr>
              <a:t>Making a choice</a:t>
            </a:r>
          </a:p>
          <a:p>
            <a:r>
              <a:rPr lang="en-GB" dirty="0" smtClean="0"/>
              <a:t>At the end of section A there is always a question where you will be encouraged to make a choice between two options and then explain why you made your decision. There is no right or wrong answer! You will be able to well by just focusing your answer around one of the choices rather than both! However, to score top marks you must add plenty of context to your answer and include some kind of balance preferably in a conclusion at the end of your response</a:t>
            </a:r>
            <a:endParaRPr lang="en-GB" dirty="0"/>
          </a:p>
        </p:txBody>
      </p:sp>
    </p:spTree>
    <p:extLst>
      <p:ext uri="{BB962C8B-B14F-4D97-AF65-F5344CB8AC3E}">
        <p14:creationId xmlns:p14="http://schemas.microsoft.com/office/powerpoint/2010/main" val="308490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jpg"/>
          <p:cNvPicPr>
            <a:picLocks noChangeAspect="1"/>
          </p:cNvPicPr>
          <p:nvPr/>
        </p:nvPicPr>
        <p:blipFill>
          <a:blip r:embed="rId4" cstate="print"/>
          <a:stretch>
            <a:fillRect/>
          </a:stretch>
        </p:blipFill>
        <p:spPr>
          <a:xfrm>
            <a:off x="75849" y="1038808"/>
            <a:ext cx="1187624" cy="1772816"/>
          </a:xfrm>
          <a:prstGeom prst="rect">
            <a:avLst/>
          </a:prstGeom>
        </p:spPr>
      </p:pic>
      <p:pic>
        <p:nvPicPr>
          <p:cNvPr id="4" name="Picture 3" descr="q.jpg"/>
          <p:cNvPicPr>
            <a:picLocks noChangeAspect="1"/>
          </p:cNvPicPr>
          <p:nvPr/>
        </p:nvPicPr>
        <p:blipFill>
          <a:blip r:embed="rId4" cstate="print"/>
          <a:stretch>
            <a:fillRect/>
          </a:stretch>
        </p:blipFill>
        <p:spPr>
          <a:xfrm>
            <a:off x="144016" y="3344991"/>
            <a:ext cx="1187624" cy="1772816"/>
          </a:xfrm>
          <a:prstGeom prst="rect">
            <a:avLst/>
          </a:prstGeom>
        </p:spPr>
      </p:pic>
      <p:sp>
        <p:nvSpPr>
          <p:cNvPr id="6" name="Round Single Corner Rectangle 5"/>
          <p:cNvSpPr/>
          <p:nvPr/>
        </p:nvSpPr>
        <p:spPr>
          <a:xfrm>
            <a:off x="1403648" y="1205136"/>
            <a:ext cx="7416824" cy="1440160"/>
          </a:xfrm>
          <a:prstGeom prst="round1Rect">
            <a:avLst/>
          </a:prstGeom>
          <a:solidFill>
            <a:schemeClr val="bg1"/>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8" name="Round Single Corner Rectangle 7"/>
          <p:cNvSpPr/>
          <p:nvPr/>
        </p:nvSpPr>
        <p:spPr>
          <a:xfrm>
            <a:off x="1475656" y="3677647"/>
            <a:ext cx="7416824" cy="1440160"/>
          </a:xfrm>
          <a:prstGeom prst="round1Rect">
            <a:avLst/>
          </a:prstGeom>
          <a:solidFill>
            <a:schemeClr val="bg1"/>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0" name="TextBox 9"/>
          <p:cNvSpPr txBox="1"/>
          <p:nvPr/>
        </p:nvSpPr>
        <p:spPr>
          <a:xfrm>
            <a:off x="1403648" y="1260301"/>
            <a:ext cx="7488832" cy="1384995"/>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cs typeface="+mn-cs"/>
              </a:rPr>
              <a:t>A business has fixed costs of £50,000 a year, variable costs of £5 and a selling price of £12. How many units need to be sold to break-even?</a:t>
            </a:r>
            <a:endParaRPr lang="en-GB" sz="2800" dirty="0">
              <a:solidFill>
                <a:prstClr val="black"/>
              </a:solidFill>
              <a:latin typeface="Calibri"/>
              <a:cs typeface="+mn-cs"/>
            </a:endParaRPr>
          </a:p>
        </p:txBody>
      </p:sp>
      <p:sp>
        <p:nvSpPr>
          <p:cNvPr id="12" name="TextBox 11"/>
          <p:cNvSpPr txBox="1"/>
          <p:nvPr/>
        </p:nvSpPr>
        <p:spPr>
          <a:xfrm>
            <a:off x="1723581" y="3726543"/>
            <a:ext cx="6984776" cy="1384995"/>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cs typeface="+mn-cs"/>
              </a:rPr>
              <a:t>A business needs to sell 5,000 products to break-even. The contribution per unit is £1.50 How much are the fixed costs?</a:t>
            </a:r>
            <a:endParaRPr lang="en-GB" sz="2800" dirty="0">
              <a:solidFill>
                <a:prstClr val="black"/>
              </a:solidFill>
              <a:latin typeface="Calibri"/>
              <a:cs typeface="+mn-cs"/>
            </a:endParaRPr>
          </a:p>
        </p:txBody>
      </p:sp>
      <p:pic>
        <p:nvPicPr>
          <p:cNvPr id="9" name="Countdow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51112" y="7029400"/>
            <a:ext cx="438200" cy="438200"/>
          </a:xfrm>
          <a:prstGeom prst="rect">
            <a:avLst/>
          </a:prstGeom>
        </p:spPr>
      </p:pic>
      <p:sp>
        <p:nvSpPr>
          <p:cNvPr id="13" name="TextBox 12"/>
          <p:cNvSpPr txBox="1"/>
          <p:nvPr/>
        </p:nvSpPr>
        <p:spPr>
          <a:xfrm>
            <a:off x="2231740" y="1568986"/>
            <a:ext cx="5760640" cy="707886"/>
          </a:xfrm>
          <a:prstGeom prst="rect">
            <a:avLst/>
          </a:prstGeom>
          <a:noFill/>
        </p:spPr>
        <p:txBody>
          <a:bodyPr wrap="square" rtlCol="0">
            <a:spAutoFit/>
          </a:bodyPr>
          <a:lstStyle/>
          <a:p>
            <a:pPr algn="ctr" fontAlgn="auto">
              <a:spcBef>
                <a:spcPts val="0"/>
              </a:spcBef>
              <a:spcAft>
                <a:spcPts val="0"/>
              </a:spcAft>
            </a:pPr>
            <a:r>
              <a:rPr lang="en-GB" sz="4000" dirty="0" smtClean="0">
                <a:solidFill>
                  <a:prstClr val="black"/>
                </a:solidFill>
                <a:latin typeface="Calibri"/>
                <a:cs typeface="+mn-cs"/>
              </a:rPr>
              <a:t>£7,143</a:t>
            </a:r>
            <a:endParaRPr lang="en-GB" sz="4000" dirty="0">
              <a:solidFill>
                <a:prstClr val="black"/>
              </a:solidFill>
              <a:latin typeface="Calibri"/>
              <a:cs typeface="+mn-cs"/>
            </a:endParaRPr>
          </a:p>
        </p:txBody>
      </p:sp>
      <p:sp>
        <p:nvSpPr>
          <p:cNvPr id="15" name="TextBox 14"/>
          <p:cNvSpPr txBox="1"/>
          <p:nvPr/>
        </p:nvSpPr>
        <p:spPr>
          <a:xfrm>
            <a:off x="1712527" y="4140247"/>
            <a:ext cx="7128792" cy="707886"/>
          </a:xfrm>
          <a:prstGeom prst="rect">
            <a:avLst/>
          </a:prstGeom>
          <a:noFill/>
        </p:spPr>
        <p:txBody>
          <a:bodyPr wrap="square" rtlCol="0">
            <a:spAutoFit/>
          </a:bodyPr>
          <a:lstStyle/>
          <a:p>
            <a:pPr algn="ctr" fontAlgn="auto">
              <a:spcBef>
                <a:spcPts val="0"/>
              </a:spcBef>
              <a:spcAft>
                <a:spcPts val="0"/>
              </a:spcAft>
            </a:pPr>
            <a:r>
              <a:rPr lang="en-GB" sz="4000" dirty="0" smtClean="0">
                <a:solidFill>
                  <a:prstClr val="black"/>
                </a:solidFill>
                <a:latin typeface="Calibri"/>
                <a:cs typeface="+mn-cs"/>
              </a:rPr>
              <a:t>£7,500</a:t>
            </a:r>
            <a:endParaRPr lang="en-GB" sz="4000" b="1" dirty="0">
              <a:solidFill>
                <a:prstClr val="black"/>
              </a:solidFill>
              <a:latin typeface="Calibri"/>
              <a:cs typeface="+mn-cs"/>
            </a:endParaRPr>
          </a:p>
        </p:txBody>
      </p:sp>
      <p:pic>
        <p:nvPicPr>
          <p:cNvPr id="16" name="Countdow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657600" y="7029400"/>
            <a:ext cx="609600" cy="609600"/>
          </a:xfrm>
          <a:prstGeom prst="rect">
            <a:avLst/>
          </a:prstGeom>
        </p:spPr>
      </p:pic>
      <p:pic>
        <p:nvPicPr>
          <p:cNvPr id="17" name="Countdow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508104" y="7029400"/>
            <a:ext cx="609600" cy="609600"/>
          </a:xfrm>
          <a:prstGeom prst="rect">
            <a:avLst/>
          </a:prstGeom>
        </p:spPr>
      </p:pic>
    </p:spTree>
    <p:extLst>
      <p:ext uri="{BB962C8B-B14F-4D97-AF65-F5344CB8AC3E}">
        <p14:creationId xmlns:p14="http://schemas.microsoft.com/office/powerpoint/2010/main" val="32727093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039"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4039" fill="hold"/>
                                        <p:tgtEl>
                                          <p:spTgt spid="16"/>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4039" fill="hold"/>
                                        <p:tgtEl>
                                          <p:spTgt spid="17"/>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54717">
                <p:cTn id="41" fill="hold" display="0">
                  <p:stCondLst>
                    <p:cond delay="indefinite"/>
                  </p:stCondLst>
                  <p:endCondLst>
                    <p:cond evt="onStopAudio" delay="0">
                      <p:tgtEl>
                        <p:sldTgt/>
                      </p:tgtEl>
                    </p:cond>
                  </p:endCondLst>
                </p:cTn>
                <p:tgtEl>
                  <p:spTgt spid="9"/>
                </p:tgtEl>
              </p:cMediaNode>
            </p:audio>
            <p:audio>
              <p:cMediaNode vol="80000">
                <p:cTn id="42" fill="hold" display="0">
                  <p:stCondLst>
                    <p:cond delay="indefinite"/>
                  </p:stCondLst>
                  <p:endCondLst>
                    <p:cond evt="onStopAudio" delay="0">
                      <p:tgtEl>
                        <p:sldTgt/>
                      </p:tgtEl>
                    </p:cond>
                    <p:cond evt="onNext" delay="0">
                      <p:tgtEl>
                        <p:sldTgt/>
                      </p:tgtEl>
                    </p:cond>
                  </p:endCondLst>
                </p:cTn>
                <p:tgtEl>
                  <p:spTgt spid="16"/>
                </p:tgtEl>
              </p:cMediaNode>
            </p:audio>
            <p:audio>
              <p:cMediaNode vol="80000">
                <p:cTn id="43" fill="hold" display="0">
                  <p:stCondLst>
                    <p:cond delay="indefinite"/>
                  </p:stCondLst>
                  <p:endCondLst>
                    <p:cond evt="onStopAudio" delay="0">
                      <p:tgtEl>
                        <p:sldTgt/>
                      </p:tgtEl>
                    </p:cond>
                    <p:cond evt="onNext" delay="0">
                      <p:tgtEl>
                        <p:sldTgt/>
                      </p:tgtEl>
                    </p:cond>
                  </p:endCondLst>
                </p:cTn>
                <p:tgtEl>
                  <p:spTgt spid="17"/>
                </p:tgtEl>
              </p:cMediaNode>
            </p:audio>
          </p:childTnLst>
        </p:cTn>
      </p:par>
    </p:tnLst>
    <p:bldLst>
      <p:bldP spid="10" grpId="0"/>
      <p:bldP spid="10" grpId="1"/>
      <p:bldP spid="12" grpId="0"/>
      <p:bldP spid="12" grpId="1"/>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55576" y="1196752"/>
            <a:ext cx="734481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 name="Oval 68"/>
          <p:cNvSpPr/>
          <p:nvPr/>
        </p:nvSpPr>
        <p:spPr>
          <a:xfrm>
            <a:off x="611832" y="2924944"/>
            <a:ext cx="2448000" cy="1272081"/>
          </a:xfrm>
          <a:prstGeom prst="ellipse">
            <a:avLst/>
          </a:prstGeom>
          <a:gradFill>
            <a:gsLst>
              <a:gs pos="0">
                <a:srgbClr val="FFEFD1"/>
              </a:gs>
              <a:gs pos="64999">
                <a:srgbClr val="F0EBD5"/>
              </a:gs>
              <a:gs pos="100000">
                <a:srgbClr val="D1C39F"/>
              </a:gs>
            </a:gsLst>
            <a:lin ang="5400000" scaled="0"/>
          </a:gra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sp>
        <p:nvSpPr>
          <p:cNvPr id="70" name="Oval 69"/>
          <p:cNvSpPr>
            <a:spLocks noChangeAspect="1"/>
          </p:cNvSpPr>
          <p:nvPr/>
        </p:nvSpPr>
        <p:spPr>
          <a:xfrm>
            <a:off x="755576" y="1772816"/>
            <a:ext cx="2185920" cy="2186163"/>
          </a:xfrm>
          <a:prstGeom prst="ellipse">
            <a:avLst/>
          </a:prstGeom>
          <a:solidFill>
            <a:srgbClr val="92D05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Revenue</a:t>
            </a:r>
            <a:endParaRPr lang="en-GB" sz="2000" dirty="0">
              <a:solidFill>
                <a:schemeClr val="tx1"/>
              </a:solidFill>
            </a:endParaRPr>
          </a:p>
        </p:txBody>
      </p:sp>
      <p:sp>
        <p:nvSpPr>
          <p:cNvPr id="72" name="Oval 71"/>
          <p:cNvSpPr>
            <a:spLocks noChangeAspect="1"/>
          </p:cNvSpPr>
          <p:nvPr/>
        </p:nvSpPr>
        <p:spPr>
          <a:xfrm>
            <a:off x="2915816" y="1856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1</a:t>
            </a:r>
            <a:endParaRPr lang="en-GB" sz="3200" dirty="0">
              <a:solidFill>
                <a:schemeClr val="tx1"/>
              </a:solidFill>
            </a:endParaRPr>
          </a:p>
        </p:txBody>
      </p:sp>
      <p:sp>
        <p:nvSpPr>
          <p:cNvPr id="73" name="Oval 72"/>
          <p:cNvSpPr>
            <a:spLocks noChangeAspect="1"/>
          </p:cNvSpPr>
          <p:nvPr/>
        </p:nvSpPr>
        <p:spPr>
          <a:xfrm>
            <a:off x="3939262" y="1856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2</a:t>
            </a:r>
            <a:endParaRPr lang="en-GB" sz="3200" dirty="0">
              <a:solidFill>
                <a:schemeClr val="tx1"/>
              </a:solidFill>
            </a:endParaRPr>
          </a:p>
        </p:txBody>
      </p:sp>
      <p:sp>
        <p:nvSpPr>
          <p:cNvPr id="74" name="Oval 73"/>
          <p:cNvSpPr>
            <a:spLocks noChangeAspect="1"/>
          </p:cNvSpPr>
          <p:nvPr/>
        </p:nvSpPr>
        <p:spPr>
          <a:xfrm>
            <a:off x="4962708" y="1856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3</a:t>
            </a:r>
            <a:endParaRPr lang="en-GB" sz="3200" dirty="0">
              <a:solidFill>
                <a:schemeClr val="tx1"/>
              </a:solidFill>
            </a:endParaRPr>
          </a:p>
        </p:txBody>
      </p:sp>
      <p:sp>
        <p:nvSpPr>
          <p:cNvPr id="75" name="Oval 74"/>
          <p:cNvSpPr>
            <a:spLocks noChangeAspect="1"/>
          </p:cNvSpPr>
          <p:nvPr/>
        </p:nvSpPr>
        <p:spPr>
          <a:xfrm>
            <a:off x="5986154" y="1856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4</a:t>
            </a:r>
            <a:endParaRPr lang="en-GB" sz="3200" dirty="0">
              <a:solidFill>
                <a:schemeClr val="tx1"/>
              </a:solidFill>
            </a:endParaRPr>
          </a:p>
        </p:txBody>
      </p:sp>
      <p:sp>
        <p:nvSpPr>
          <p:cNvPr id="76" name="Oval 75"/>
          <p:cNvSpPr>
            <a:spLocks noChangeAspect="1"/>
          </p:cNvSpPr>
          <p:nvPr/>
        </p:nvSpPr>
        <p:spPr>
          <a:xfrm>
            <a:off x="7009600" y="1856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5</a:t>
            </a:r>
            <a:endParaRPr lang="en-GB" sz="3200" dirty="0">
              <a:solidFill>
                <a:schemeClr val="tx1"/>
              </a:solidFill>
            </a:endParaRPr>
          </a:p>
        </p:txBody>
      </p:sp>
      <p:sp>
        <p:nvSpPr>
          <p:cNvPr id="77" name="Oval 76"/>
          <p:cNvSpPr>
            <a:spLocks noChangeAspect="1"/>
          </p:cNvSpPr>
          <p:nvPr/>
        </p:nvSpPr>
        <p:spPr>
          <a:xfrm>
            <a:off x="8033045" y="18864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6</a:t>
            </a:r>
            <a:endParaRPr lang="en-GB" sz="3200" dirty="0">
              <a:solidFill>
                <a:schemeClr val="tx1"/>
              </a:solidFill>
            </a:endParaRPr>
          </a:p>
        </p:txBody>
      </p:sp>
      <p:sp>
        <p:nvSpPr>
          <p:cNvPr id="78" name="Oval 77"/>
          <p:cNvSpPr>
            <a:spLocks noChangeAspect="1"/>
          </p:cNvSpPr>
          <p:nvPr/>
        </p:nvSpPr>
        <p:spPr>
          <a:xfrm>
            <a:off x="2915816"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7</a:t>
            </a:r>
            <a:endParaRPr lang="en-GB" sz="3200" dirty="0">
              <a:solidFill>
                <a:schemeClr val="tx1"/>
              </a:solidFill>
            </a:endParaRPr>
          </a:p>
        </p:txBody>
      </p:sp>
      <p:sp>
        <p:nvSpPr>
          <p:cNvPr id="79" name="Oval 78"/>
          <p:cNvSpPr>
            <a:spLocks noChangeAspect="1"/>
          </p:cNvSpPr>
          <p:nvPr/>
        </p:nvSpPr>
        <p:spPr>
          <a:xfrm>
            <a:off x="3950411"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8</a:t>
            </a:r>
            <a:endParaRPr lang="en-GB" sz="3200" dirty="0">
              <a:solidFill>
                <a:schemeClr val="tx1"/>
              </a:solidFill>
            </a:endParaRPr>
          </a:p>
        </p:txBody>
      </p:sp>
      <p:sp>
        <p:nvSpPr>
          <p:cNvPr id="80" name="Oval 79"/>
          <p:cNvSpPr>
            <a:spLocks noChangeAspect="1"/>
          </p:cNvSpPr>
          <p:nvPr/>
        </p:nvSpPr>
        <p:spPr>
          <a:xfrm>
            <a:off x="4973184"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9</a:t>
            </a:r>
            <a:endParaRPr lang="en-GB" sz="3200" dirty="0">
              <a:solidFill>
                <a:schemeClr val="tx1"/>
              </a:solidFill>
            </a:endParaRPr>
          </a:p>
        </p:txBody>
      </p:sp>
      <p:sp>
        <p:nvSpPr>
          <p:cNvPr id="81" name="Oval 80"/>
          <p:cNvSpPr>
            <a:spLocks noChangeAspect="1"/>
          </p:cNvSpPr>
          <p:nvPr/>
        </p:nvSpPr>
        <p:spPr>
          <a:xfrm>
            <a:off x="5995957"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10</a:t>
            </a:r>
            <a:endParaRPr lang="en-GB" sz="3200" dirty="0">
              <a:solidFill>
                <a:schemeClr val="tx1"/>
              </a:solidFill>
            </a:endParaRPr>
          </a:p>
        </p:txBody>
      </p:sp>
      <p:sp>
        <p:nvSpPr>
          <p:cNvPr id="82" name="Oval 81"/>
          <p:cNvSpPr>
            <a:spLocks noChangeAspect="1"/>
          </p:cNvSpPr>
          <p:nvPr/>
        </p:nvSpPr>
        <p:spPr>
          <a:xfrm>
            <a:off x="7018730"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11</a:t>
            </a:r>
            <a:endParaRPr lang="en-GB" sz="3200" dirty="0">
              <a:solidFill>
                <a:schemeClr val="tx1"/>
              </a:solidFill>
            </a:endParaRPr>
          </a:p>
        </p:txBody>
      </p:sp>
      <p:sp>
        <p:nvSpPr>
          <p:cNvPr id="83" name="Oval 82"/>
          <p:cNvSpPr>
            <a:spLocks noChangeAspect="1"/>
          </p:cNvSpPr>
          <p:nvPr/>
        </p:nvSpPr>
        <p:spPr>
          <a:xfrm>
            <a:off x="8033045" y="1355170"/>
            <a:ext cx="993600" cy="99371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12</a:t>
            </a:r>
            <a:endParaRPr lang="en-GB" sz="3200" dirty="0">
              <a:solidFill>
                <a:schemeClr val="tx1"/>
              </a:solidFill>
            </a:endParaRPr>
          </a:p>
        </p:txBody>
      </p:sp>
      <p:sp>
        <p:nvSpPr>
          <p:cNvPr id="87" name="Oval 86"/>
          <p:cNvSpPr>
            <a:spLocks noChangeAspect="1"/>
          </p:cNvSpPr>
          <p:nvPr/>
        </p:nvSpPr>
        <p:spPr>
          <a:xfrm>
            <a:off x="2915816" y="188640"/>
            <a:ext cx="993600" cy="993710"/>
          </a:xfrm>
          <a:prstGeom prst="ellipse">
            <a:avLst/>
          </a:prstGeom>
          <a:solidFill>
            <a:srgbClr val="92D05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Revenue</a:t>
            </a:r>
            <a:endParaRPr lang="en-GB" sz="900" dirty="0">
              <a:solidFill>
                <a:schemeClr val="tx1"/>
              </a:solidFill>
            </a:endParaRPr>
          </a:p>
        </p:txBody>
      </p:sp>
      <p:sp>
        <p:nvSpPr>
          <p:cNvPr id="88" name="Oval 87"/>
          <p:cNvSpPr>
            <a:spLocks noChangeAspect="1"/>
          </p:cNvSpPr>
          <p:nvPr/>
        </p:nvSpPr>
        <p:spPr>
          <a:xfrm>
            <a:off x="755576" y="1772816"/>
            <a:ext cx="2185920" cy="2186163"/>
          </a:xfrm>
          <a:prstGeom prst="ellipse">
            <a:avLst/>
          </a:prstGeom>
          <a:solidFill>
            <a:srgbClr val="FF0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t>Profit</a:t>
            </a:r>
            <a:endParaRPr lang="en-GB" sz="2000" dirty="0"/>
          </a:p>
        </p:txBody>
      </p:sp>
      <p:sp>
        <p:nvSpPr>
          <p:cNvPr id="89" name="Oval 88"/>
          <p:cNvSpPr>
            <a:spLocks noChangeAspect="1"/>
          </p:cNvSpPr>
          <p:nvPr/>
        </p:nvSpPr>
        <p:spPr>
          <a:xfrm>
            <a:off x="3939262" y="188640"/>
            <a:ext cx="993600" cy="993710"/>
          </a:xfrm>
          <a:prstGeom prst="ellipse">
            <a:avLst/>
          </a:prstGeom>
          <a:solidFill>
            <a:srgbClr val="FF00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t>Profit</a:t>
            </a:r>
            <a:endParaRPr lang="en-GB" sz="900" dirty="0"/>
          </a:p>
        </p:txBody>
      </p:sp>
      <p:sp>
        <p:nvSpPr>
          <p:cNvPr id="90" name="Oval 89"/>
          <p:cNvSpPr>
            <a:spLocks noChangeAspect="1"/>
          </p:cNvSpPr>
          <p:nvPr/>
        </p:nvSpPr>
        <p:spPr>
          <a:xfrm>
            <a:off x="755576" y="1772816"/>
            <a:ext cx="2185920" cy="2186163"/>
          </a:xfrm>
          <a:prstGeom prst="ellipse">
            <a:avLst/>
          </a:prstGeom>
          <a:solidFill>
            <a:srgbClr val="FFFF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Variable Costs</a:t>
            </a:r>
            <a:endParaRPr lang="en-GB" sz="2000" dirty="0">
              <a:solidFill>
                <a:schemeClr val="tx1"/>
              </a:solidFill>
            </a:endParaRPr>
          </a:p>
        </p:txBody>
      </p:sp>
      <p:sp>
        <p:nvSpPr>
          <p:cNvPr id="91" name="Oval 90"/>
          <p:cNvSpPr>
            <a:spLocks noChangeAspect="1"/>
          </p:cNvSpPr>
          <p:nvPr/>
        </p:nvSpPr>
        <p:spPr>
          <a:xfrm>
            <a:off x="4962708" y="188640"/>
            <a:ext cx="993600" cy="993710"/>
          </a:xfrm>
          <a:prstGeom prst="ellipse">
            <a:avLst/>
          </a:prstGeom>
          <a:solidFill>
            <a:srgbClr val="FFFF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Variable Costs</a:t>
            </a:r>
            <a:endParaRPr lang="en-GB" sz="900" dirty="0">
              <a:solidFill>
                <a:schemeClr val="tx1"/>
              </a:solidFill>
            </a:endParaRPr>
          </a:p>
        </p:txBody>
      </p:sp>
      <p:sp>
        <p:nvSpPr>
          <p:cNvPr id="92" name="Oval 91"/>
          <p:cNvSpPr>
            <a:spLocks noChangeAspect="1"/>
          </p:cNvSpPr>
          <p:nvPr/>
        </p:nvSpPr>
        <p:spPr>
          <a:xfrm>
            <a:off x="755576" y="1772816"/>
            <a:ext cx="2185920" cy="2186163"/>
          </a:xfrm>
          <a:prstGeom prst="ellipse">
            <a:avLst/>
          </a:prstGeom>
          <a:solidFill>
            <a:srgbClr val="FFC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Bank Loan</a:t>
            </a:r>
            <a:endParaRPr lang="en-GB" sz="2000" dirty="0">
              <a:solidFill>
                <a:schemeClr val="tx1"/>
              </a:solidFill>
            </a:endParaRPr>
          </a:p>
        </p:txBody>
      </p:sp>
      <p:sp>
        <p:nvSpPr>
          <p:cNvPr id="93" name="Oval 92"/>
          <p:cNvSpPr>
            <a:spLocks noChangeAspect="1"/>
          </p:cNvSpPr>
          <p:nvPr/>
        </p:nvSpPr>
        <p:spPr>
          <a:xfrm>
            <a:off x="5986154" y="188640"/>
            <a:ext cx="993600" cy="993710"/>
          </a:xfrm>
          <a:prstGeom prst="ellipse">
            <a:avLst/>
          </a:prstGeom>
          <a:solidFill>
            <a:srgbClr val="FFC0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smtClean="0">
                <a:solidFill>
                  <a:schemeClr val="tx1"/>
                </a:solidFill>
              </a:rPr>
              <a:t>Bank Loan</a:t>
            </a:r>
            <a:endParaRPr lang="en-GB" sz="900" dirty="0">
              <a:solidFill>
                <a:schemeClr val="tx1"/>
              </a:solidFill>
            </a:endParaRPr>
          </a:p>
        </p:txBody>
      </p:sp>
      <p:sp>
        <p:nvSpPr>
          <p:cNvPr id="94" name="Oval 93"/>
          <p:cNvSpPr>
            <a:spLocks noChangeAspect="1"/>
          </p:cNvSpPr>
          <p:nvPr/>
        </p:nvSpPr>
        <p:spPr>
          <a:xfrm>
            <a:off x="755576" y="1772816"/>
            <a:ext cx="2185920" cy="2186163"/>
          </a:xfrm>
          <a:prstGeom prst="ellipse">
            <a:avLst/>
          </a:prstGeom>
          <a:solidFill>
            <a:srgbClr val="00B0F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Trade credit</a:t>
            </a:r>
            <a:endParaRPr lang="en-GB" sz="2000" dirty="0">
              <a:solidFill>
                <a:schemeClr val="tx1"/>
              </a:solidFill>
            </a:endParaRPr>
          </a:p>
        </p:txBody>
      </p:sp>
      <p:sp>
        <p:nvSpPr>
          <p:cNvPr id="95" name="Oval 94"/>
          <p:cNvSpPr>
            <a:spLocks noChangeAspect="1"/>
          </p:cNvSpPr>
          <p:nvPr/>
        </p:nvSpPr>
        <p:spPr>
          <a:xfrm>
            <a:off x="7009600" y="188640"/>
            <a:ext cx="993600" cy="993710"/>
          </a:xfrm>
          <a:prstGeom prst="ellipse">
            <a:avLst/>
          </a:prstGeom>
          <a:solidFill>
            <a:srgbClr val="00B0F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Trade credit</a:t>
            </a:r>
            <a:endParaRPr lang="en-GB" sz="900" dirty="0">
              <a:solidFill>
                <a:schemeClr val="tx1"/>
              </a:solidFill>
            </a:endParaRPr>
          </a:p>
        </p:txBody>
      </p:sp>
      <p:sp>
        <p:nvSpPr>
          <p:cNvPr id="96" name="Oval 95"/>
          <p:cNvSpPr>
            <a:spLocks noChangeAspect="1"/>
          </p:cNvSpPr>
          <p:nvPr/>
        </p:nvSpPr>
        <p:spPr>
          <a:xfrm>
            <a:off x="755576" y="1772816"/>
            <a:ext cx="2185920" cy="2186163"/>
          </a:xfrm>
          <a:prstGeom prst="ellipse">
            <a:avLst/>
          </a:prstGeom>
          <a:solidFill>
            <a:srgbClr val="FF0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bg1"/>
                </a:solidFill>
              </a:rPr>
              <a:t>Break Even</a:t>
            </a:r>
            <a:endParaRPr lang="en-GB" sz="2000" dirty="0">
              <a:solidFill>
                <a:schemeClr val="bg1"/>
              </a:solidFill>
            </a:endParaRPr>
          </a:p>
        </p:txBody>
      </p:sp>
      <p:sp>
        <p:nvSpPr>
          <p:cNvPr id="97" name="Oval 96"/>
          <p:cNvSpPr>
            <a:spLocks noChangeAspect="1"/>
          </p:cNvSpPr>
          <p:nvPr/>
        </p:nvSpPr>
        <p:spPr>
          <a:xfrm>
            <a:off x="8033045" y="188640"/>
            <a:ext cx="993600" cy="993710"/>
          </a:xfrm>
          <a:prstGeom prst="ellipse">
            <a:avLst/>
          </a:prstGeom>
          <a:solidFill>
            <a:srgbClr val="FF00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bg1"/>
                </a:solidFill>
              </a:rPr>
              <a:t>Break Even</a:t>
            </a:r>
            <a:endParaRPr lang="en-GB" sz="900" dirty="0">
              <a:solidFill>
                <a:schemeClr val="bg1"/>
              </a:solidFill>
            </a:endParaRPr>
          </a:p>
        </p:txBody>
      </p:sp>
      <p:sp>
        <p:nvSpPr>
          <p:cNvPr id="98" name="Oval 97"/>
          <p:cNvSpPr>
            <a:spLocks noChangeAspect="1"/>
          </p:cNvSpPr>
          <p:nvPr/>
        </p:nvSpPr>
        <p:spPr>
          <a:xfrm>
            <a:off x="755576" y="1772816"/>
            <a:ext cx="2185920" cy="2186163"/>
          </a:xfrm>
          <a:prstGeom prst="ellipse">
            <a:avLst/>
          </a:prstGeom>
          <a:solidFill>
            <a:srgbClr val="FFFF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Dividend</a:t>
            </a:r>
            <a:endParaRPr lang="en-GB" sz="2000" dirty="0">
              <a:solidFill>
                <a:schemeClr val="tx1"/>
              </a:solidFill>
            </a:endParaRPr>
          </a:p>
        </p:txBody>
      </p:sp>
      <p:sp>
        <p:nvSpPr>
          <p:cNvPr id="99" name="Oval 98"/>
          <p:cNvSpPr>
            <a:spLocks noChangeAspect="1"/>
          </p:cNvSpPr>
          <p:nvPr/>
        </p:nvSpPr>
        <p:spPr>
          <a:xfrm>
            <a:off x="2915816" y="1355170"/>
            <a:ext cx="993600" cy="993710"/>
          </a:xfrm>
          <a:prstGeom prst="ellipse">
            <a:avLst/>
          </a:prstGeom>
          <a:solidFill>
            <a:srgbClr val="FFFF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Dividend</a:t>
            </a:r>
            <a:endParaRPr lang="en-GB" sz="900" dirty="0">
              <a:solidFill>
                <a:schemeClr val="tx1"/>
              </a:solidFill>
            </a:endParaRPr>
          </a:p>
        </p:txBody>
      </p:sp>
      <p:sp>
        <p:nvSpPr>
          <p:cNvPr id="100" name="Oval 99"/>
          <p:cNvSpPr>
            <a:spLocks noChangeAspect="1"/>
          </p:cNvSpPr>
          <p:nvPr/>
        </p:nvSpPr>
        <p:spPr>
          <a:xfrm>
            <a:off x="755576" y="1772816"/>
            <a:ext cx="2185920" cy="2186163"/>
          </a:xfrm>
          <a:prstGeom prst="ellipse">
            <a:avLst/>
          </a:prstGeom>
          <a:solidFill>
            <a:srgbClr val="00B0F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Cash flow</a:t>
            </a:r>
            <a:endParaRPr lang="en-GB" sz="2000" dirty="0">
              <a:solidFill>
                <a:schemeClr val="tx1"/>
              </a:solidFill>
            </a:endParaRPr>
          </a:p>
        </p:txBody>
      </p:sp>
      <p:sp>
        <p:nvSpPr>
          <p:cNvPr id="101" name="Oval 100"/>
          <p:cNvSpPr>
            <a:spLocks noChangeAspect="1"/>
          </p:cNvSpPr>
          <p:nvPr/>
        </p:nvSpPr>
        <p:spPr>
          <a:xfrm>
            <a:off x="3941232" y="1355170"/>
            <a:ext cx="993600" cy="993710"/>
          </a:xfrm>
          <a:prstGeom prst="ellipse">
            <a:avLst/>
          </a:prstGeom>
          <a:solidFill>
            <a:srgbClr val="00B0F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Cash flow</a:t>
            </a:r>
            <a:endParaRPr lang="en-GB" sz="900" dirty="0">
              <a:solidFill>
                <a:schemeClr val="tx1"/>
              </a:solidFill>
            </a:endParaRPr>
          </a:p>
        </p:txBody>
      </p:sp>
      <p:sp>
        <p:nvSpPr>
          <p:cNvPr id="102" name="Oval 101"/>
          <p:cNvSpPr>
            <a:spLocks noChangeAspect="1"/>
          </p:cNvSpPr>
          <p:nvPr/>
        </p:nvSpPr>
        <p:spPr>
          <a:xfrm>
            <a:off x="755576" y="1772816"/>
            <a:ext cx="2185920" cy="2186163"/>
          </a:xfrm>
          <a:prstGeom prst="ellipse">
            <a:avLst/>
          </a:prstGeom>
          <a:solidFill>
            <a:srgbClr val="92D05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Contribution</a:t>
            </a:r>
            <a:endParaRPr lang="en-GB" sz="2000" dirty="0">
              <a:solidFill>
                <a:schemeClr val="tx1"/>
              </a:solidFill>
            </a:endParaRPr>
          </a:p>
        </p:txBody>
      </p:sp>
      <p:sp>
        <p:nvSpPr>
          <p:cNvPr id="103" name="Oval 102"/>
          <p:cNvSpPr>
            <a:spLocks noChangeAspect="1"/>
          </p:cNvSpPr>
          <p:nvPr/>
        </p:nvSpPr>
        <p:spPr>
          <a:xfrm>
            <a:off x="4966648" y="1355170"/>
            <a:ext cx="993600" cy="993710"/>
          </a:xfrm>
          <a:prstGeom prst="ellipse">
            <a:avLst/>
          </a:prstGeom>
          <a:solidFill>
            <a:srgbClr val="92D05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Contribution</a:t>
            </a:r>
            <a:endParaRPr lang="en-GB" sz="900" dirty="0">
              <a:solidFill>
                <a:schemeClr val="tx1"/>
              </a:solidFill>
            </a:endParaRPr>
          </a:p>
        </p:txBody>
      </p:sp>
      <p:sp>
        <p:nvSpPr>
          <p:cNvPr id="104" name="Oval 103"/>
          <p:cNvSpPr>
            <a:spLocks noChangeAspect="1"/>
          </p:cNvSpPr>
          <p:nvPr/>
        </p:nvSpPr>
        <p:spPr>
          <a:xfrm>
            <a:off x="755576" y="1772816"/>
            <a:ext cx="2185920" cy="2186163"/>
          </a:xfrm>
          <a:prstGeom prst="ellipse">
            <a:avLst/>
          </a:prstGeom>
          <a:solidFill>
            <a:srgbClr val="FFC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Share Capital</a:t>
            </a:r>
            <a:endParaRPr lang="en-GB" sz="2000" dirty="0">
              <a:solidFill>
                <a:schemeClr val="tx1"/>
              </a:solidFill>
            </a:endParaRPr>
          </a:p>
        </p:txBody>
      </p:sp>
      <p:sp>
        <p:nvSpPr>
          <p:cNvPr id="105" name="Oval 104"/>
          <p:cNvSpPr>
            <a:spLocks noChangeAspect="1"/>
          </p:cNvSpPr>
          <p:nvPr/>
        </p:nvSpPr>
        <p:spPr>
          <a:xfrm>
            <a:off x="5992064" y="1355170"/>
            <a:ext cx="993600" cy="993710"/>
          </a:xfrm>
          <a:prstGeom prst="ellipse">
            <a:avLst/>
          </a:prstGeom>
          <a:solidFill>
            <a:srgbClr val="FFC00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Share Capital</a:t>
            </a:r>
            <a:endParaRPr lang="en-GB" sz="900" dirty="0">
              <a:solidFill>
                <a:schemeClr val="tx1"/>
              </a:solidFill>
            </a:endParaRPr>
          </a:p>
        </p:txBody>
      </p:sp>
      <p:sp>
        <p:nvSpPr>
          <p:cNvPr id="106" name="Oval 105"/>
          <p:cNvSpPr>
            <a:spLocks noChangeAspect="1"/>
          </p:cNvSpPr>
          <p:nvPr/>
        </p:nvSpPr>
        <p:spPr>
          <a:xfrm>
            <a:off x="755576" y="1772816"/>
            <a:ext cx="2185920" cy="2186163"/>
          </a:xfrm>
          <a:prstGeom prst="ellipse">
            <a:avLst/>
          </a:prstGeom>
          <a:solidFill>
            <a:srgbClr val="92D05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Fixed Costs</a:t>
            </a:r>
            <a:endParaRPr lang="en-GB" sz="2000" dirty="0">
              <a:solidFill>
                <a:schemeClr val="tx1"/>
              </a:solidFill>
            </a:endParaRPr>
          </a:p>
        </p:txBody>
      </p:sp>
      <p:sp>
        <p:nvSpPr>
          <p:cNvPr id="107" name="Oval 106"/>
          <p:cNvSpPr>
            <a:spLocks noChangeAspect="1"/>
          </p:cNvSpPr>
          <p:nvPr/>
        </p:nvSpPr>
        <p:spPr>
          <a:xfrm>
            <a:off x="7017480" y="1355170"/>
            <a:ext cx="993600" cy="993710"/>
          </a:xfrm>
          <a:prstGeom prst="ellipse">
            <a:avLst/>
          </a:prstGeom>
          <a:solidFill>
            <a:srgbClr val="92D05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mtClean="0">
                <a:solidFill>
                  <a:schemeClr val="tx1"/>
                </a:solidFill>
              </a:rPr>
              <a:t>Fixed Costs</a:t>
            </a:r>
            <a:endParaRPr lang="en-GB" sz="900" dirty="0">
              <a:solidFill>
                <a:schemeClr val="tx1"/>
              </a:solidFill>
            </a:endParaRPr>
          </a:p>
        </p:txBody>
      </p:sp>
      <p:sp>
        <p:nvSpPr>
          <p:cNvPr id="108" name="Oval 107"/>
          <p:cNvSpPr>
            <a:spLocks noChangeAspect="1"/>
          </p:cNvSpPr>
          <p:nvPr/>
        </p:nvSpPr>
        <p:spPr>
          <a:xfrm>
            <a:off x="755576" y="1772816"/>
            <a:ext cx="2185920" cy="2186163"/>
          </a:xfrm>
          <a:prstGeom prst="ellipse">
            <a:avLst/>
          </a:prstGeom>
          <a:solidFill>
            <a:srgbClr val="00B0F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rmAutofit/>
          </a:bodyPr>
          <a:lstStyle/>
          <a:p>
            <a:pPr algn="ctr"/>
            <a:r>
              <a:rPr lang="en-GB" sz="2000" smtClean="0">
                <a:solidFill>
                  <a:schemeClr val="tx1"/>
                </a:solidFill>
              </a:rPr>
              <a:t>Margin of Safety</a:t>
            </a:r>
            <a:endParaRPr lang="en-GB" sz="2000" dirty="0">
              <a:solidFill>
                <a:schemeClr val="tx1"/>
              </a:solidFill>
            </a:endParaRPr>
          </a:p>
        </p:txBody>
      </p:sp>
      <p:sp>
        <p:nvSpPr>
          <p:cNvPr id="109" name="Oval 108"/>
          <p:cNvSpPr>
            <a:spLocks noChangeAspect="1"/>
          </p:cNvSpPr>
          <p:nvPr/>
        </p:nvSpPr>
        <p:spPr>
          <a:xfrm>
            <a:off x="8033045" y="1355170"/>
            <a:ext cx="993600" cy="993710"/>
          </a:xfrm>
          <a:prstGeom prst="ellipse">
            <a:avLst/>
          </a:prstGeom>
          <a:solidFill>
            <a:srgbClr val="00B0F0"/>
          </a:solidFill>
          <a:ln>
            <a:noFill/>
          </a:ln>
          <a:scene3d>
            <a:camera prst="orthographicFront"/>
            <a:lightRig rig="threePt" dir="t"/>
          </a:scene3d>
          <a:sp3d>
            <a:bevelT w="838200" h="838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chemeClr val="tx1"/>
                </a:solidFill>
              </a:rPr>
              <a:t>Margin of Safety</a:t>
            </a:r>
            <a:endParaRPr lang="en-GB" sz="900" dirty="0">
              <a:solidFill>
                <a:schemeClr val="tx1"/>
              </a:solidFill>
            </a:endParaRPr>
          </a:p>
        </p:txBody>
      </p:sp>
      <p:sp>
        <p:nvSpPr>
          <p:cNvPr id="2" name="TextBox 1"/>
          <p:cNvSpPr txBox="1"/>
          <p:nvPr/>
        </p:nvSpPr>
        <p:spPr>
          <a:xfrm>
            <a:off x="630717" y="1226629"/>
            <a:ext cx="2395207" cy="523220"/>
          </a:xfrm>
          <a:prstGeom prst="rect">
            <a:avLst/>
          </a:prstGeom>
          <a:noFill/>
        </p:spPr>
        <p:txBody>
          <a:bodyPr wrap="none" rtlCol="0">
            <a:spAutoFit/>
          </a:bodyPr>
          <a:lstStyle/>
          <a:p>
            <a:r>
              <a:rPr lang="en-GB" sz="1400" dirty="0" smtClean="0"/>
              <a:t>Use space bar (or click mouse)</a:t>
            </a:r>
          </a:p>
          <a:p>
            <a:r>
              <a:rPr lang="en-GB" sz="1400" dirty="0" smtClean="0"/>
              <a:t> to scroll through bingo balls</a:t>
            </a:r>
            <a:endParaRPr lang="en-GB" sz="1400" dirty="0"/>
          </a:p>
        </p:txBody>
      </p:sp>
      <p:sp>
        <p:nvSpPr>
          <p:cNvPr id="116" name="Flowchart: Stored Data 115"/>
          <p:cNvSpPr/>
          <p:nvPr/>
        </p:nvSpPr>
        <p:spPr>
          <a:xfrm rot="16200000">
            <a:off x="-233554" y="4290555"/>
            <a:ext cx="4133419" cy="2448272"/>
          </a:xfrm>
          <a:prstGeom prst="flowChartOnlineStorage">
            <a:avLst/>
          </a:prstGeom>
          <a:gradFill>
            <a:gsLst>
              <a:gs pos="0">
                <a:srgbClr val="8488C4"/>
              </a:gs>
              <a:gs pos="53000">
                <a:srgbClr val="D4DEFF"/>
              </a:gs>
              <a:gs pos="83000">
                <a:srgbClr val="D4DEFF"/>
              </a:gs>
              <a:gs pos="100000">
                <a:srgbClr val="96AB94"/>
              </a:gs>
            </a:gsLst>
            <a:lin ang="162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Rounded Rectangle 16"/>
          <p:cNvSpPr/>
          <p:nvPr/>
        </p:nvSpPr>
        <p:spPr>
          <a:xfrm>
            <a:off x="4751928" y="5136086"/>
            <a:ext cx="504056" cy="8640960"/>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a:spLocks noChangeAspect="1"/>
          </p:cNvSpPr>
          <p:nvPr/>
        </p:nvSpPr>
        <p:spPr>
          <a:xfrm>
            <a:off x="107504" y="7699802"/>
            <a:ext cx="2185920" cy="2186163"/>
          </a:xfrm>
          <a:prstGeom prst="ellipse">
            <a:avLst/>
          </a:prstGeom>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a:spLocks noChangeAspect="1"/>
          </p:cNvSpPr>
          <p:nvPr/>
        </p:nvSpPr>
        <p:spPr>
          <a:xfrm>
            <a:off x="3233771" y="7723557"/>
            <a:ext cx="2185920" cy="2186163"/>
          </a:xfrm>
          <a:prstGeom prst="ellipse">
            <a:avLst/>
          </a:prstGeom>
          <a:solidFill>
            <a:srgbClr val="FF0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a:spLocks noChangeAspect="1"/>
          </p:cNvSpPr>
          <p:nvPr/>
        </p:nvSpPr>
        <p:spPr>
          <a:xfrm>
            <a:off x="7301355" y="7528402"/>
            <a:ext cx="2185920" cy="2186163"/>
          </a:xfrm>
          <a:prstGeom prst="ellipse">
            <a:avLst/>
          </a:prstGeom>
          <a:solidFill>
            <a:srgbClr val="7030A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a:spLocks noChangeAspect="1"/>
          </p:cNvSpPr>
          <p:nvPr/>
        </p:nvSpPr>
        <p:spPr>
          <a:xfrm>
            <a:off x="1872752" y="7555786"/>
            <a:ext cx="2185920" cy="2186163"/>
          </a:xfrm>
          <a:prstGeom prst="ellipse">
            <a:avLst/>
          </a:prstGeom>
          <a:solidFill>
            <a:srgbClr val="92D05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a:spLocks noChangeAspect="1"/>
          </p:cNvSpPr>
          <p:nvPr/>
        </p:nvSpPr>
        <p:spPr>
          <a:xfrm>
            <a:off x="4999019" y="7579541"/>
            <a:ext cx="2185920" cy="2186163"/>
          </a:xfrm>
          <a:prstGeom prst="ellipse">
            <a:avLst/>
          </a:prstGeom>
          <a:solidFill>
            <a:srgbClr val="FF00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a:spLocks noChangeAspect="1"/>
          </p:cNvSpPr>
          <p:nvPr/>
        </p:nvSpPr>
        <p:spPr>
          <a:xfrm>
            <a:off x="9066603" y="6859461"/>
            <a:ext cx="2185920" cy="2186163"/>
          </a:xfrm>
          <a:prstGeom prst="ellipse">
            <a:avLst/>
          </a:prstGeom>
          <a:solidFill>
            <a:srgbClr val="FFFF00"/>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1073531" y="7291509"/>
            <a:ext cx="2185920" cy="2186163"/>
          </a:xfrm>
          <a:prstGeom prst="ellipse">
            <a:avLst/>
          </a:prstGeom>
          <a:solidFill>
            <a:schemeClr val="accent6">
              <a:lumMod val="75000"/>
            </a:schemeClr>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5754235" y="7651549"/>
            <a:ext cx="2185920" cy="2186163"/>
          </a:xfrm>
          <a:prstGeom prst="ellipse">
            <a:avLst/>
          </a:prstGeom>
          <a:solidFill>
            <a:schemeClr val="accent6">
              <a:lumMod val="75000"/>
            </a:schemeClr>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835985" y="7266230"/>
            <a:ext cx="2185920" cy="2186163"/>
          </a:xfrm>
          <a:prstGeom prst="ellipse">
            <a:avLst/>
          </a:prstGeom>
          <a:solidFill>
            <a:schemeClr val="accent5">
              <a:lumMod val="40000"/>
              <a:lumOff val="60000"/>
            </a:schemeClr>
          </a:solidFill>
          <a:ln>
            <a:noFill/>
          </a:ln>
          <a:scene3d>
            <a:camera prst="orthographicFront"/>
            <a:lightRig rig="threePt" dir="t"/>
          </a:scene3d>
          <a:sp3d>
            <a:bevelT w="1092200" h="1092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404664" y="4482697"/>
            <a:ext cx="12889432" cy="4634935"/>
          </a:xfrm>
          <a:prstGeom prst="ellipse">
            <a:avLst/>
          </a:prstGeom>
          <a:solidFill>
            <a:schemeClr val="bg2">
              <a:alpha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44"/>
          <p:cNvGrpSpPr/>
          <p:nvPr/>
        </p:nvGrpSpPr>
        <p:grpSpPr>
          <a:xfrm>
            <a:off x="6841120" y="4647796"/>
            <a:ext cx="891410" cy="976580"/>
            <a:chOff x="6992958" y="1196218"/>
            <a:chExt cx="891410" cy="976580"/>
          </a:xfrm>
          <a:scene3d>
            <a:camera prst="isometricTopUp">
              <a:rot lat="19408303" lon="18522047" rev="4721939"/>
            </a:camera>
            <a:lightRig rig="threePt" dir="t"/>
          </a:scene3d>
        </p:grpSpPr>
        <p:sp>
          <p:nvSpPr>
            <p:cNvPr id="38" name="Rectangle 37"/>
            <p:cNvSpPr/>
            <p:nvPr/>
          </p:nvSpPr>
          <p:spPr>
            <a:xfrm>
              <a:off x="6992958" y="1196218"/>
              <a:ext cx="396912" cy="463580"/>
            </a:xfrm>
            <a:prstGeom prst="rect">
              <a:avLst/>
            </a:prstGeom>
            <a:solidFill>
              <a:schemeClr val="bg1">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482116" y="1196218"/>
              <a:ext cx="396912" cy="463580"/>
            </a:xfrm>
            <a:prstGeom prst="rect">
              <a:avLst/>
            </a:prstGeom>
            <a:solidFill>
              <a:schemeClr val="bg1">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998298" y="1709218"/>
              <a:ext cx="396912" cy="463580"/>
            </a:xfrm>
            <a:prstGeom prst="rect">
              <a:avLst/>
            </a:prstGeom>
            <a:solidFill>
              <a:schemeClr val="bg1">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487456" y="1709218"/>
              <a:ext cx="396912" cy="463580"/>
            </a:xfrm>
            <a:prstGeom prst="rect">
              <a:avLst/>
            </a:prstGeom>
            <a:solidFill>
              <a:schemeClr val="bg1">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16"/>
          <p:cNvGrpSpPr/>
          <p:nvPr/>
        </p:nvGrpSpPr>
        <p:grpSpPr>
          <a:xfrm>
            <a:off x="328208" y="5362920"/>
            <a:ext cx="3089088" cy="1216935"/>
            <a:chOff x="251520" y="116632"/>
            <a:chExt cx="3089088" cy="1216935"/>
          </a:xfrm>
        </p:grpSpPr>
        <p:sp>
          <p:nvSpPr>
            <p:cNvPr id="62" name="Oval 61"/>
            <p:cNvSpPr>
              <a:spLocks noChangeAspect="1"/>
            </p:cNvSpPr>
            <p:nvPr/>
          </p:nvSpPr>
          <p:spPr>
            <a:xfrm>
              <a:off x="251520" y="836712"/>
              <a:ext cx="496800" cy="496855"/>
            </a:xfrm>
            <a:prstGeom prst="ellipse">
              <a:avLst/>
            </a:prstGeom>
            <a:solidFill>
              <a:srgbClr val="92D050"/>
            </a:solidFill>
            <a:ln>
              <a:noFill/>
            </a:ln>
            <a:scene3d>
              <a:camera prst="orthographicFront"/>
              <a:lightRig rig="threePt" dir="t"/>
            </a:scene3d>
            <a:sp3d>
              <a:bevelT w="508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B</a:t>
              </a:r>
              <a:endParaRPr lang="en-GB" sz="2800" dirty="0">
                <a:solidFill>
                  <a:schemeClr val="tx1"/>
                </a:solidFill>
              </a:endParaRPr>
            </a:p>
          </p:txBody>
        </p:sp>
        <p:sp>
          <p:nvSpPr>
            <p:cNvPr id="63" name="Oval 62"/>
            <p:cNvSpPr>
              <a:spLocks noChangeAspect="1"/>
            </p:cNvSpPr>
            <p:nvPr/>
          </p:nvSpPr>
          <p:spPr>
            <a:xfrm>
              <a:off x="899592" y="836712"/>
              <a:ext cx="496800" cy="496855"/>
            </a:xfrm>
            <a:prstGeom prst="ellipse">
              <a:avLst/>
            </a:prstGeom>
            <a:solidFill>
              <a:srgbClr val="FF0000"/>
            </a:solidFill>
            <a:ln>
              <a:noFill/>
            </a:ln>
            <a:scene3d>
              <a:camera prst="orthographicFront"/>
              <a:lightRig rig="threePt" dir="t"/>
            </a:scene3d>
            <a:sp3d>
              <a:bevelT w="508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a:t>
              </a:r>
            </a:p>
          </p:txBody>
        </p:sp>
        <p:sp>
          <p:nvSpPr>
            <p:cNvPr id="64" name="Oval 63"/>
            <p:cNvSpPr>
              <a:spLocks noChangeAspect="1"/>
            </p:cNvSpPr>
            <p:nvPr/>
          </p:nvSpPr>
          <p:spPr>
            <a:xfrm>
              <a:off x="1547664" y="836712"/>
              <a:ext cx="496800" cy="496855"/>
            </a:xfrm>
            <a:prstGeom prst="ellipse">
              <a:avLst/>
            </a:prstGeom>
            <a:solidFill>
              <a:srgbClr val="FFFF00"/>
            </a:solidFill>
            <a:ln>
              <a:noFill/>
            </a:ln>
            <a:scene3d>
              <a:camera prst="orthographicFront"/>
              <a:lightRig rig="threePt" dir="t"/>
            </a:scene3d>
            <a:sp3d>
              <a:bevelT w="508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a:t>
              </a:r>
            </a:p>
          </p:txBody>
        </p:sp>
        <p:sp>
          <p:nvSpPr>
            <p:cNvPr id="65" name="Oval 64"/>
            <p:cNvSpPr>
              <a:spLocks noChangeAspect="1"/>
            </p:cNvSpPr>
            <p:nvPr/>
          </p:nvSpPr>
          <p:spPr>
            <a:xfrm>
              <a:off x="2195736" y="836712"/>
              <a:ext cx="496800" cy="496855"/>
            </a:xfrm>
            <a:prstGeom prst="ellipse">
              <a:avLst/>
            </a:prstGeom>
            <a:solidFill>
              <a:srgbClr val="FFC000"/>
            </a:solidFill>
            <a:ln>
              <a:noFill/>
            </a:ln>
            <a:scene3d>
              <a:camera prst="orthographicFront"/>
              <a:lightRig rig="threePt" dir="t"/>
            </a:scene3d>
            <a:sp3d>
              <a:bevelT w="508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a:t>
              </a:r>
            </a:p>
          </p:txBody>
        </p:sp>
        <p:sp>
          <p:nvSpPr>
            <p:cNvPr id="66" name="Oval 65"/>
            <p:cNvSpPr>
              <a:spLocks noChangeAspect="1"/>
            </p:cNvSpPr>
            <p:nvPr/>
          </p:nvSpPr>
          <p:spPr>
            <a:xfrm>
              <a:off x="2843808" y="836712"/>
              <a:ext cx="496800" cy="496855"/>
            </a:xfrm>
            <a:prstGeom prst="ellipse">
              <a:avLst/>
            </a:prstGeom>
            <a:solidFill>
              <a:srgbClr val="00B0F0"/>
            </a:solidFill>
            <a:ln>
              <a:noFill/>
            </a:ln>
            <a:scene3d>
              <a:camera prst="orthographicFront"/>
              <a:lightRig rig="threePt" dir="t"/>
            </a:scene3d>
            <a:sp3d>
              <a:bevelT w="508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a:t>
              </a:r>
            </a:p>
          </p:txBody>
        </p:sp>
        <p:sp>
          <p:nvSpPr>
            <p:cNvPr id="67" name="Rectangle 66"/>
            <p:cNvSpPr/>
            <p:nvPr/>
          </p:nvSpPr>
          <p:spPr>
            <a:xfrm>
              <a:off x="727791" y="116632"/>
              <a:ext cx="213654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et’s play</a:t>
              </a:r>
              <a:endParaRPr lang="en-US" sz="4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3" name="Action Button: Home 12">
            <a:hlinkClick r:id="" action="ppaction://hlinkshowjump?jump=firstslide" highlightClick="1"/>
          </p:cNvPr>
          <p:cNvSpPr>
            <a:spLocks noChangeAspect="1"/>
          </p:cNvSpPr>
          <p:nvPr/>
        </p:nvSpPr>
        <p:spPr>
          <a:xfrm>
            <a:off x="8546468" y="6134626"/>
            <a:ext cx="403245" cy="445229"/>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0412" y="61640"/>
            <a:ext cx="416560" cy="127000"/>
          </a:xfrm>
          <a:prstGeom prst="rect">
            <a:avLst/>
          </a:prstGeom>
        </p:spPr>
      </p:pic>
    </p:spTree>
    <p:extLst>
      <p:ext uri="{BB962C8B-B14F-4D97-AF65-F5344CB8AC3E}">
        <p14:creationId xmlns:p14="http://schemas.microsoft.com/office/powerpoint/2010/main" val="10159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17"/>
                                            </p:tgtEl>
                                            <p:attrNameLst>
                                              <p:attrName>r</p:attrName>
                                            </p:attrNameLst>
                                          </p:cBhvr>
                                        </p:animRot>
                                      </p:childTnLst>
                                    </p:cTn>
                                  </p:par>
                                  <p:par>
                                    <p:cTn id="7" presetID="44" presetClass="path" presetSubtype="0" repeatCount="indefinite" fill="hold" grpId="0" nodeType="withEffect" p14:presetBounceEnd="19000">
                                      <p:stCondLst>
                                        <p:cond delay="0"/>
                                      </p:stCondLst>
                                      <p:childTnLst>
                                        <p:animMotion origin="layout" path="M 5.55556E-7 7.40741E-7 L 0.18958 -0.22639 C 0.22934 -0.27708 0.28906 -0.3044 0.35104 -0.3044 C 0.42187 -0.3044 0.47847 -0.27708 0.51823 -0.22639 L 0.70816 7.40741E-7 " pathEditMode="relative" rAng="0" ptsTypes="FffFF" p14:bounceEnd="19000">
                                          <p:cBhvr>
                                            <p:cTn id="8" dur="1000" fill="hold"/>
                                            <p:tgtEl>
                                              <p:spTgt spid="4"/>
                                            </p:tgtEl>
                                            <p:attrNameLst>
                                              <p:attrName>ppt_x</p:attrName>
                                              <p:attrName>ppt_y</p:attrName>
                                            </p:attrNameLst>
                                          </p:cBhvr>
                                          <p:rCtr x="35399" y="-15231"/>
                                        </p:animMotion>
                                      </p:childTnLst>
                                    </p:cTn>
                                  </p:par>
                                  <p:par>
                                    <p:cTn id="9" presetID="44" presetClass="path" presetSubtype="0" repeatCount="indefinite" autoRev="1" fill="hold" grpId="0" nodeType="withEffect" p14:presetBounceEnd="19000">
                                      <p:stCondLst>
                                        <p:cond delay="1000"/>
                                      </p:stCondLst>
                                      <p:childTnLst>
                                        <p:animMotion origin="layout" path="M 2.77778E-7 -0.10301 L -0.16563 -0.19838 C -0.20052 -0.21967 -0.2526 -0.23101 -0.30694 -0.23101 C -0.36875 -0.23101 -0.41788 -0.21967 -0.45278 -0.19838 L -0.61806 -0.10301 " pathEditMode="relative" rAng="0" ptsTypes="FffFF" p14:bounceEnd="19000">
                                          <p:cBhvr>
                                            <p:cTn id="10" dur="1000" fill="hold"/>
                                            <p:tgtEl>
                                              <p:spTgt spid="5"/>
                                            </p:tgtEl>
                                            <p:attrNameLst>
                                              <p:attrName>ppt_x</p:attrName>
                                              <p:attrName>ppt_y</p:attrName>
                                            </p:attrNameLst>
                                          </p:cBhvr>
                                          <p:rCtr x="-30903" y="-6412"/>
                                        </p:animMotion>
                                      </p:childTnLst>
                                    </p:cTn>
                                  </p:par>
                                  <p:par>
                                    <p:cTn id="11" presetID="44" presetClass="path" presetSubtype="0" repeatCount="indefinite" fill="hold" grpId="0" nodeType="withEffect" p14:presetBounceEnd="19000">
                                      <p:stCondLst>
                                        <p:cond delay="0"/>
                                      </p:stCondLst>
                                      <p:childTnLst>
                                        <p:animMotion origin="layout" path="M 1.11022E-16 -2.59259E-6 L 0.08837 -0.17847 C 0.10712 -0.21805 0.13507 -0.23889 0.16389 -0.23889 C 0.19705 -0.23889 0.22344 -0.21805 0.24219 -0.17847 L 0.33073 -2.59259E-6 " pathEditMode="relative" rAng="0" ptsTypes="FffFF" p14:bounceEnd="19000">
                                          <p:cBhvr>
                                            <p:cTn id="12" dur="2000" fill="hold"/>
                                            <p:tgtEl>
                                              <p:spTgt spid="6"/>
                                            </p:tgtEl>
                                            <p:attrNameLst>
                                              <p:attrName>ppt_x</p:attrName>
                                              <p:attrName>ppt_y</p:attrName>
                                            </p:attrNameLst>
                                          </p:cBhvr>
                                          <p:rCtr x="16528" y="-11944"/>
                                        </p:animMotion>
                                      </p:childTnLst>
                                    </p:cTn>
                                  </p:par>
                                  <p:par>
                                    <p:cTn id="13" presetID="44" presetClass="path" presetSubtype="0" repeatCount="indefinite" fill="hold" grpId="0" nodeType="withEffect" p14:presetBounceEnd="19000">
                                      <p:stCondLst>
                                        <p:cond delay="0"/>
                                      </p:stCondLst>
                                      <p:childTnLst>
                                        <p:animMotion origin="layout" path="M 3.88889E-6 -2.96296E-6 L 0.27829 -0.22963 C 0.33663 -0.28102 0.4243 -0.30856 0.51527 -0.30856 C 0.61927 -0.30856 0.70225 -0.28102 0.76076 -0.22963 L 1.03941 -2.96296E-6 " pathEditMode="relative" rAng="0" ptsTypes="FffFF" p14:bounceEnd="19000">
                                          <p:cBhvr>
                                            <p:cTn id="14" dur="2000" fill="hold"/>
                                            <p:tgtEl>
                                              <p:spTgt spid="7"/>
                                            </p:tgtEl>
                                            <p:attrNameLst>
                                              <p:attrName>ppt_x</p:attrName>
                                              <p:attrName>ppt_y</p:attrName>
                                            </p:attrNameLst>
                                          </p:cBhvr>
                                          <p:rCtr x="51979" y="-15440"/>
                                        </p:animMotion>
                                      </p:childTnLst>
                                    </p:cTn>
                                  </p:par>
                                  <p:par>
                                    <p:cTn id="15" presetID="44" presetClass="path" presetSubtype="0" repeatCount="indefinite" fill="hold" grpId="0" nodeType="withEffect" p14:presetBounceEnd="19000">
                                      <p:stCondLst>
                                        <p:cond delay="1500"/>
                                      </p:stCondLst>
                                      <p:childTnLst>
                                        <p:animMotion origin="layout" path="M -2.77778E-6 -2.59259E-6 L 0.14566 -0.24606 C 0.17622 -0.30185 0.22188 -0.33102 0.26979 -0.33102 C 0.32396 -0.33102 0.36719 -0.30185 0.39792 -0.24606 L 0.54341 -2.59259E-6 " pathEditMode="relative" rAng="0" ptsTypes="FffFF" p14:bounceEnd="19000">
                                          <p:cBhvr>
                                            <p:cTn id="16" dur="1000" fill="hold"/>
                                            <p:tgtEl>
                                              <p:spTgt spid="8"/>
                                            </p:tgtEl>
                                            <p:attrNameLst>
                                              <p:attrName>ppt_x</p:attrName>
                                              <p:attrName>ppt_y</p:attrName>
                                            </p:attrNameLst>
                                          </p:cBhvr>
                                          <p:rCtr x="27170" y="-16551"/>
                                        </p:animMotion>
                                      </p:childTnLst>
                                    </p:cTn>
                                  </p:par>
                                  <p:par>
                                    <p:cTn id="17" presetID="37" presetClass="path" presetSubtype="0" accel="50000" decel="50000" fill="hold" grpId="0" nodeType="withEffect">
                                      <p:stCondLst>
                                        <p:cond delay="1500"/>
                                      </p:stCondLst>
                                      <p:childTnLst>
                                        <p:animMotion origin="layout" path="M 0.05503 0.03889 L -0.24393 -0.17778 C -0.3066 -0.22639 -0.40018 -0.25278 -0.49775 -0.25278 C -0.60903 -0.25278 -0.69792 -0.22639 -0.76077 -0.17778 L -1.05921 0.03889 " pathEditMode="relative" rAng="0" ptsTypes="FffFF">
                                          <p:cBhvr>
                                            <p:cTn id="18" dur="2000" fill="hold"/>
                                            <p:tgtEl>
                                              <p:spTgt spid="9"/>
                                            </p:tgtEl>
                                            <p:attrNameLst>
                                              <p:attrName>ppt_x</p:attrName>
                                              <p:attrName>ppt_y</p:attrName>
                                            </p:attrNameLst>
                                          </p:cBhvr>
                                          <p:rCtr x="-55712" y="-14583"/>
                                        </p:animMotion>
                                      </p:childTnLst>
                                    </p:cTn>
                                  </p:par>
                                  <p:par>
                                    <p:cTn id="19" presetID="44" presetClass="path" presetSubtype="0" repeatCount="indefinite" fill="hold" grpId="0" nodeType="withEffect" p14:presetBounceEnd="19000">
                                      <p:stCondLst>
                                        <p:cond delay="0"/>
                                      </p:stCondLst>
                                      <p:childTnLst>
                                        <p:animMotion origin="layout" path="M 2.77778E-7 -0.10301 L -0.16563 -0.19838 C -0.20052 -0.21967 -0.2526 -0.23101 -0.30694 -0.23101 C -0.36875 -0.23101 -0.41788 -0.21967 -0.45278 -0.19838 L -0.61806 -0.10301 " pathEditMode="relative" rAng="0" ptsTypes="FffFF" p14:bounceEnd="19000">
                                          <p:cBhvr>
                                            <p:cTn id="20" dur="1000" fill="hold"/>
                                            <p:tgtEl>
                                              <p:spTgt spid="10"/>
                                            </p:tgtEl>
                                            <p:attrNameLst>
                                              <p:attrName>ppt_x</p:attrName>
                                              <p:attrName>ppt_y</p:attrName>
                                            </p:attrNameLst>
                                          </p:cBhvr>
                                          <p:rCtr x="-30903" y="-6412"/>
                                        </p:animMotion>
                                      </p:childTnLst>
                                    </p:cTn>
                                  </p:par>
                                  <p:par>
                                    <p:cTn id="21" presetID="44" presetClass="path" presetSubtype="0" repeatCount="indefinite" autoRev="1" fill="hold" grpId="0" nodeType="withEffect" p14:presetBounceEnd="19000">
                                      <p:stCondLst>
                                        <p:cond delay="1500"/>
                                      </p:stCondLst>
                                      <p:childTnLst>
                                        <p:animMotion origin="layout" path="M 3.88889E-6 -4.07407E-6 L 0.11145 -0.14097 C 0.13507 -0.17222 0.17014 -0.18935 0.20694 -0.18935 C 0.24878 -0.18935 0.28177 -0.17222 0.30538 -0.14097 L 0.41736 -4.07407E-6 " pathEditMode="relative" rAng="0" ptsTypes="FffFF" p14:bounceEnd="19000">
                                          <p:cBhvr>
                                            <p:cTn id="22" dur="1000" fill="hold"/>
                                            <p:tgtEl>
                                              <p:spTgt spid="11"/>
                                            </p:tgtEl>
                                            <p:attrNameLst>
                                              <p:attrName>ppt_x</p:attrName>
                                              <p:attrName>ppt_y</p:attrName>
                                            </p:attrNameLst>
                                          </p:cBhvr>
                                          <p:rCtr x="20868" y="-9468"/>
                                        </p:animMotion>
                                      </p:childTnLst>
                                    </p:cTn>
                                  </p:par>
                                  <p:par>
                                    <p:cTn id="23" presetID="41" presetClass="path" presetSubtype="0" repeatCount="indefinite" accel="50000" decel="50000" fill="hold" grpId="1" nodeType="withEffect">
                                      <p:stCondLst>
                                        <p:cond delay="1500"/>
                                      </p:stCondLst>
                                      <p:childTnLst>
                                        <p:animMotion origin="layout" path="M 0.06354 -0.14074 C 0.04392 -0.14653 -0.02483 -0.15208 -0.04861 -0.15208 C -0.20052 -0.15208 -0.35677 -0.06273 -0.35677 0.02685 C -0.35677 -0.01829 -0.4349 -0.06273 -0.50868 -0.06273 C -0.5868 -0.06273 -0.66076 -0.01759 -0.66076 0.02685 C -0.66076 0.00463 -0.69983 -0.01829 -0.73889 -0.01829 C -0.77795 -0.01829 -0.81701 0.00393 -0.81701 0.02685 C -0.81701 0.01528 -0.83646 0.00463 -0.85608 0.00463 C -0.87552 0.00463 -0.89496 0.01597 -0.89496 0.02685 C -0.89496 0.02083 -0.90521 0.01528 -0.91458 0.01528 C -0.91962 0.01528 -0.93403 0.02106 -0.93403 0.02685 C -0.93403 0.02384 -0.93924 0.02083 -0.94427 0.02083 C -0.94427 0.02037 -0.95451 0.02384 -0.95451 0.02685 C -0.95451 0.02523 -0.95451 0.02384 -0.95955 0.02384 C -0.95955 0.02454 -0.96458 0.02546 -0.96458 0.02685 C -0.96458 0.02616 -0.96458 0.02523 -0.96458 0.02454 C -0.96979 0.02454 -0.96979 0.02523 -0.96979 0.02616 C -0.97483 0.02616 -0.97483 0.02546 -0.97483 0.02454 C -0.97986 0.02454 -0.97986 0.02523 -0.97986 0.02616 " pathEditMode="relative" rAng="0" ptsTypes="fffffffffffffffffff">
                                          <p:cBhvr>
                                            <p:cTn id="24" dur="2000" fill="hold"/>
                                            <p:tgtEl>
                                              <p:spTgt spid="9"/>
                                            </p:tgtEl>
                                            <p:attrNameLst>
                                              <p:attrName>ppt_x</p:attrName>
                                              <p:attrName>ppt_y</p:attrName>
                                            </p:attrNameLst>
                                          </p:cBhvr>
                                          <p:rCtr x="-52170" y="7801"/>
                                        </p:animMotion>
                                      </p:childTnLst>
                                    </p:cTn>
                                  </p:par>
                                  <p:par>
                                    <p:cTn id="25" presetID="44" presetClass="path" presetSubtype="0" repeatCount="indefinite" fill="hold" grpId="0" nodeType="withEffect" p14:presetBounceEnd="19000">
                                      <p:stCondLst>
                                        <p:cond delay="0"/>
                                      </p:stCondLst>
                                      <p:childTnLst>
                                        <p:animMotion origin="layout" path="M -2.5E-6 -2.96296E-6 L -0.16475 -0.20671 C -0.1993 -0.25509 -0.25104 -0.27708 -0.30521 -0.27708 C -0.36632 -0.27708 -0.41528 -0.25509 -0.45 -0.20671 L -0.61423 -2.96296E-6 " pathEditMode="relative" rAng="0" ptsTypes="FffFF" p14:bounceEnd="19000">
                                          <p:cBhvr>
                                            <p:cTn id="26" dur="1000" fill="hold"/>
                                            <p:tgtEl>
                                              <p:spTgt spid="12"/>
                                            </p:tgtEl>
                                            <p:attrNameLst>
                                              <p:attrName>ppt_x</p:attrName>
                                              <p:attrName>ppt_y</p:attrName>
                                            </p:attrNameLst>
                                          </p:cBhvr>
                                          <p:rCtr x="-30712" y="-13866"/>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2" presetClass="emph" presetSubtype="0" repeatCount="indefinite" fill="hold" grpId="1" nodeType="afterEffect">
                                      <p:stCondLst>
                                        <p:cond delay="0"/>
                                      </p:stCondLst>
                                      <p:endCondLst>
                                        <p:cond evt="onNext" delay="0">
                                          <p:tgtEl>
                                            <p:sldTgt/>
                                          </p:tgtEl>
                                        </p:cond>
                                      </p:endCondLst>
                                      <p:childTnLst>
                                        <p:animRot by="120000">
                                          <p:cBhvr>
                                            <p:cTn id="35" dur="200" fill="hold">
                                              <p:stCondLst>
                                                <p:cond delay="0"/>
                                              </p:stCondLst>
                                            </p:cTn>
                                            <p:tgtEl>
                                              <p:spTgt spid="70"/>
                                            </p:tgtEl>
                                            <p:attrNameLst>
                                              <p:attrName>r</p:attrName>
                                            </p:attrNameLst>
                                          </p:cBhvr>
                                        </p:animRot>
                                        <p:animRot by="-240000">
                                          <p:cBhvr>
                                            <p:cTn id="36" dur="400" fill="hold">
                                              <p:stCondLst>
                                                <p:cond delay="400"/>
                                              </p:stCondLst>
                                            </p:cTn>
                                            <p:tgtEl>
                                              <p:spTgt spid="70"/>
                                            </p:tgtEl>
                                            <p:attrNameLst>
                                              <p:attrName>r</p:attrName>
                                            </p:attrNameLst>
                                          </p:cBhvr>
                                        </p:animRot>
                                        <p:animRot by="240000">
                                          <p:cBhvr>
                                            <p:cTn id="37" dur="400" fill="hold">
                                              <p:stCondLst>
                                                <p:cond delay="800"/>
                                              </p:stCondLst>
                                            </p:cTn>
                                            <p:tgtEl>
                                              <p:spTgt spid="70"/>
                                            </p:tgtEl>
                                            <p:attrNameLst>
                                              <p:attrName>r</p:attrName>
                                            </p:attrNameLst>
                                          </p:cBhvr>
                                        </p:animRot>
                                        <p:animRot by="-240000">
                                          <p:cBhvr>
                                            <p:cTn id="38" dur="400" fill="hold">
                                              <p:stCondLst>
                                                <p:cond delay="1200"/>
                                              </p:stCondLst>
                                            </p:cTn>
                                            <p:tgtEl>
                                              <p:spTgt spid="70"/>
                                            </p:tgtEl>
                                            <p:attrNameLst>
                                              <p:attrName>r</p:attrName>
                                            </p:attrNameLst>
                                          </p:cBhvr>
                                        </p:animRot>
                                        <p:animRot by="120000">
                                          <p:cBhvr>
                                            <p:cTn id="39" dur="400" fill="hold">
                                              <p:stCondLst>
                                                <p:cond delay="1600"/>
                                              </p:stCondLst>
                                            </p:cTn>
                                            <p:tgtEl>
                                              <p:spTgt spid="70"/>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70"/>
                                            </p:tgtEl>
                                          </p:cBhvr>
                                        </p:animEffect>
                                        <p:set>
                                          <p:cBhvr>
                                            <p:cTn id="44" dur="1" fill="hold">
                                              <p:stCondLst>
                                                <p:cond delay="499"/>
                                              </p:stCondLst>
                                            </p:cTn>
                                            <p:tgtEl>
                                              <p:spTgt spid="7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ppt_x"/>
                                              </p:val>
                                            </p:tav>
                                            <p:tav tm="100000">
                                              <p:val>
                                                <p:strVal val="#ppt_x"/>
                                              </p:val>
                                            </p:tav>
                                          </p:tavLst>
                                        </p:anim>
                                        <p:anim calcmode="lin" valueType="num">
                                          <p:cBhvr additive="base">
                                            <p:cTn id="52" dur="500" fill="hold"/>
                                            <p:tgtEl>
                                              <p:spTgt spid="88"/>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32" presetClass="emph" presetSubtype="0" repeatCount="indefinite" fill="hold" grpId="1" nodeType="afterEffect">
                                      <p:stCondLst>
                                        <p:cond delay="0"/>
                                      </p:stCondLst>
                                      <p:endCondLst>
                                        <p:cond evt="onNext" delay="0">
                                          <p:tgtEl>
                                            <p:sldTgt/>
                                          </p:tgtEl>
                                        </p:cond>
                                      </p:endCondLst>
                                      <p:childTnLst>
                                        <p:animRot by="120000">
                                          <p:cBhvr>
                                            <p:cTn id="55" dur="200" fill="hold">
                                              <p:stCondLst>
                                                <p:cond delay="0"/>
                                              </p:stCondLst>
                                            </p:cTn>
                                            <p:tgtEl>
                                              <p:spTgt spid="88"/>
                                            </p:tgtEl>
                                            <p:attrNameLst>
                                              <p:attrName>r</p:attrName>
                                            </p:attrNameLst>
                                          </p:cBhvr>
                                        </p:animRot>
                                        <p:animRot by="-240000">
                                          <p:cBhvr>
                                            <p:cTn id="56" dur="400" fill="hold">
                                              <p:stCondLst>
                                                <p:cond delay="400"/>
                                              </p:stCondLst>
                                            </p:cTn>
                                            <p:tgtEl>
                                              <p:spTgt spid="88"/>
                                            </p:tgtEl>
                                            <p:attrNameLst>
                                              <p:attrName>r</p:attrName>
                                            </p:attrNameLst>
                                          </p:cBhvr>
                                        </p:animRot>
                                        <p:animRot by="240000">
                                          <p:cBhvr>
                                            <p:cTn id="57" dur="400" fill="hold">
                                              <p:stCondLst>
                                                <p:cond delay="800"/>
                                              </p:stCondLst>
                                            </p:cTn>
                                            <p:tgtEl>
                                              <p:spTgt spid="88"/>
                                            </p:tgtEl>
                                            <p:attrNameLst>
                                              <p:attrName>r</p:attrName>
                                            </p:attrNameLst>
                                          </p:cBhvr>
                                        </p:animRot>
                                        <p:animRot by="-240000">
                                          <p:cBhvr>
                                            <p:cTn id="58" dur="400" fill="hold">
                                              <p:stCondLst>
                                                <p:cond delay="1200"/>
                                              </p:stCondLst>
                                            </p:cTn>
                                            <p:tgtEl>
                                              <p:spTgt spid="88"/>
                                            </p:tgtEl>
                                            <p:attrNameLst>
                                              <p:attrName>r</p:attrName>
                                            </p:attrNameLst>
                                          </p:cBhvr>
                                        </p:animRot>
                                        <p:animRot by="120000">
                                          <p:cBhvr>
                                            <p:cTn id="59" dur="400" fill="hold">
                                              <p:stCondLst>
                                                <p:cond delay="1600"/>
                                              </p:stCondLst>
                                            </p:cTn>
                                            <p:tgtEl>
                                              <p:spTgt spid="88"/>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500"/>
                                            <p:tgtEl>
                                              <p:spTgt spid="88"/>
                                            </p:tgtEl>
                                          </p:cBhvr>
                                        </p:animEffect>
                                        <p:set>
                                          <p:cBhvr>
                                            <p:cTn id="64" dur="1" fill="hold">
                                              <p:stCondLst>
                                                <p:cond delay="499"/>
                                              </p:stCondLst>
                                            </p:cTn>
                                            <p:tgtEl>
                                              <p:spTgt spid="88"/>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32" presetClass="emph" presetSubtype="0" repeatCount="indefinite" fill="hold" grpId="1" nodeType="afterEffect">
                                      <p:stCondLst>
                                        <p:cond delay="0"/>
                                      </p:stCondLst>
                                      <p:endCondLst>
                                        <p:cond evt="onNext" delay="0">
                                          <p:tgtEl>
                                            <p:sldTgt/>
                                          </p:tgtEl>
                                        </p:cond>
                                      </p:endCondLst>
                                      <p:childTnLst>
                                        <p:animRot by="120000">
                                          <p:cBhvr>
                                            <p:cTn id="75" dur="200" fill="hold">
                                              <p:stCondLst>
                                                <p:cond delay="0"/>
                                              </p:stCondLst>
                                            </p:cTn>
                                            <p:tgtEl>
                                              <p:spTgt spid="90"/>
                                            </p:tgtEl>
                                            <p:attrNameLst>
                                              <p:attrName>r</p:attrName>
                                            </p:attrNameLst>
                                          </p:cBhvr>
                                        </p:animRot>
                                        <p:animRot by="-240000">
                                          <p:cBhvr>
                                            <p:cTn id="76" dur="400" fill="hold">
                                              <p:stCondLst>
                                                <p:cond delay="400"/>
                                              </p:stCondLst>
                                            </p:cTn>
                                            <p:tgtEl>
                                              <p:spTgt spid="90"/>
                                            </p:tgtEl>
                                            <p:attrNameLst>
                                              <p:attrName>r</p:attrName>
                                            </p:attrNameLst>
                                          </p:cBhvr>
                                        </p:animRot>
                                        <p:animRot by="240000">
                                          <p:cBhvr>
                                            <p:cTn id="77" dur="400" fill="hold">
                                              <p:stCondLst>
                                                <p:cond delay="800"/>
                                              </p:stCondLst>
                                            </p:cTn>
                                            <p:tgtEl>
                                              <p:spTgt spid="90"/>
                                            </p:tgtEl>
                                            <p:attrNameLst>
                                              <p:attrName>r</p:attrName>
                                            </p:attrNameLst>
                                          </p:cBhvr>
                                        </p:animRot>
                                        <p:animRot by="-240000">
                                          <p:cBhvr>
                                            <p:cTn id="78" dur="400" fill="hold">
                                              <p:stCondLst>
                                                <p:cond delay="1200"/>
                                              </p:stCondLst>
                                            </p:cTn>
                                            <p:tgtEl>
                                              <p:spTgt spid="90"/>
                                            </p:tgtEl>
                                            <p:attrNameLst>
                                              <p:attrName>r</p:attrName>
                                            </p:attrNameLst>
                                          </p:cBhvr>
                                        </p:animRot>
                                        <p:animRot by="120000">
                                          <p:cBhvr>
                                            <p:cTn id="79" dur="400" fill="hold">
                                              <p:stCondLst>
                                                <p:cond delay="1600"/>
                                              </p:stCondLst>
                                            </p:cTn>
                                            <p:tgtEl>
                                              <p:spTgt spid="90"/>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90"/>
                                            </p:tgtEl>
                                          </p:cBhvr>
                                        </p:animEffect>
                                        <p:set>
                                          <p:cBhvr>
                                            <p:cTn id="84" dur="1" fill="hold">
                                              <p:stCondLst>
                                                <p:cond delay="499"/>
                                              </p:stCondLst>
                                            </p:cTn>
                                            <p:tgtEl>
                                              <p:spTgt spid="90"/>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childTnLst>
                              </p:cTn>
                            </p:par>
                            <p:par>
                              <p:cTn id="88" fill="hold">
                                <p:stCondLst>
                                  <p:cond delay="500"/>
                                </p:stCondLst>
                                <p:childTnLst>
                                  <p:par>
                                    <p:cTn id="89" presetID="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fill="hold"/>
                                            <p:tgtEl>
                                              <p:spTgt spid="92"/>
                                            </p:tgtEl>
                                            <p:attrNameLst>
                                              <p:attrName>ppt_x</p:attrName>
                                            </p:attrNameLst>
                                          </p:cBhvr>
                                          <p:tavLst>
                                            <p:tav tm="0">
                                              <p:val>
                                                <p:strVal val="#ppt_x"/>
                                              </p:val>
                                            </p:tav>
                                            <p:tav tm="100000">
                                              <p:val>
                                                <p:strVal val="#ppt_x"/>
                                              </p:val>
                                            </p:tav>
                                          </p:tavLst>
                                        </p:anim>
                                        <p:anim calcmode="lin" valueType="num">
                                          <p:cBhvr additive="base">
                                            <p:cTn id="92" dur="500" fill="hold"/>
                                            <p:tgtEl>
                                              <p:spTgt spid="92"/>
                                            </p:tgtEl>
                                            <p:attrNameLst>
                                              <p:attrName>ppt_y</p:attrName>
                                            </p:attrNameLst>
                                          </p:cBhvr>
                                          <p:tavLst>
                                            <p:tav tm="0">
                                              <p:val>
                                                <p:strVal val="1+#ppt_h/2"/>
                                              </p:val>
                                            </p:tav>
                                            <p:tav tm="100000">
                                              <p:val>
                                                <p:strVal val="#ppt_y"/>
                                              </p:val>
                                            </p:tav>
                                          </p:tavLst>
                                        </p:anim>
                                      </p:childTnLst>
                                    </p:cTn>
                                  </p:par>
                                </p:childTnLst>
                              </p:cTn>
                            </p:par>
                            <p:par>
                              <p:cTn id="93" fill="hold">
                                <p:stCondLst>
                                  <p:cond delay="1000"/>
                                </p:stCondLst>
                                <p:childTnLst>
                                  <p:par>
                                    <p:cTn id="94" presetID="32" presetClass="emph" presetSubtype="0" repeatCount="indefinite" fill="hold" grpId="1" nodeType="afterEffect">
                                      <p:stCondLst>
                                        <p:cond delay="0"/>
                                      </p:stCondLst>
                                      <p:endCondLst>
                                        <p:cond evt="onNext" delay="0">
                                          <p:tgtEl>
                                            <p:sldTgt/>
                                          </p:tgtEl>
                                        </p:cond>
                                      </p:endCondLst>
                                      <p:childTnLst>
                                        <p:animRot by="120000">
                                          <p:cBhvr>
                                            <p:cTn id="95" dur="200" fill="hold">
                                              <p:stCondLst>
                                                <p:cond delay="0"/>
                                              </p:stCondLst>
                                            </p:cTn>
                                            <p:tgtEl>
                                              <p:spTgt spid="92"/>
                                            </p:tgtEl>
                                            <p:attrNameLst>
                                              <p:attrName>r</p:attrName>
                                            </p:attrNameLst>
                                          </p:cBhvr>
                                        </p:animRot>
                                        <p:animRot by="-240000">
                                          <p:cBhvr>
                                            <p:cTn id="96" dur="400" fill="hold">
                                              <p:stCondLst>
                                                <p:cond delay="400"/>
                                              </p:stCondLst>
                                            </p:cTn>
                                            <p:tgtEl>
                                              <p:spTgt spid="92"/>
                                            </p:tgtEl>
                                            <p:attrNameLst>
                                              <p:attrName>r</p:attrName>
                                            </p:attrNameLst>
                                          </p:cBhvr>
                                        </p:animRot>
                                        <p:animRot by="240000">
                                          <p:cBhvr>
                                            <p:cTn id="97" dur="400" fill="hold">
                                              <p:stCondLst>
                                                <p:cond delay="800"/>
                                              </p:stCondLst>
                                            </p:cTn>
                                            <p:tgtEl>
                                              <p:spTgt spid="92"/>
                                            </p:tgtEl>
                                            <p:attrNameLst>
                                              <p:attrName>r</p:attrName>
                                            </p:attrNameLst>
                                          </p:cBhvr>
                                        </p:animRot>
                                        <p:animRot by="-240000">
                                          <p:cBhvr>
                                            <p:cTn id="98" dur="400" fill="hold">
                                              <p:stCondLst>
                                                <p:cond delay="1200"/>
                                              </p:stCondLst>
                                            </p:cTn>
                                            <p:tgtEl>
                                              <p:spTgt spid="92"/>
                                            </p:tgtEl>
                                            <p:attrNameLst>
                                              <p:attrName>r</p:attrName>
                                            </p:attrNameLst>
                                          </p:cBhvr>
                                        </p:animRot>
                                        <p:animRot by="120000">
                                          <p:cBhvr>
                                            <p:cTn id="99" dur="400" fill="hold">
                                              <p:stCondLst>
                                                <p:cond delay="1600"/>
                                              </p:stCondLst>
                                            </p:cTn>
                                            <p:tgtEl>
                                              <p:spTgt spid="92"/>
                                            </p:tgtEl>
                                            <p:attrNameLst>
                                              <p:attrName>r</p:attrName>
                                            </p:attrNameLst>
                                          </p:cBhvr>
                                        </p:animRo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2" nodeType="clickEffect">
                                      <p:stCondLst>
                                        <p:cond delay="0"/>
                                      </p:stCondLst>
                                      <p:childTnLst>
                                        <p:animEffect transition="out" filter="fade">
                                          <p:cBhvr>
                                            <p:cTn id="103" dur="500"/>
                                            <p:tgtEl>
                                              <p:spTgt spid="92"/>
                                            </p:tgtEl>
                                          </p:cBhvr>
                                        </p:animEffect>
                                        <p:set>
                                          <p:cBhvr>
                                            <p:cTn id="104" dur="1" fill="hold">
                                              <p:stCondLst>
                                                <p:cond delay="499"/>
                                              </p:stCondLst>
                                            </p:cTn>
                                            <p:tgtEl>
                                              <p:spTgt spid="92"/>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fade">
                                          <p:cBhvr>
                                            <p:cTn id="107" dur="500"/>
                                            <p:tgtEl>
                                              <p:spTgt spid="93"/>
                                            </p:tgtEl>
                                          </p:cBhvr>
                                        </p:animEffect>
                                      </p:childTnLst>
                                    </p:cTn>
                                  </p:par>
                                </p:childTnLst>
                              </p:cTn>
                            </p:par>
                            <p:par>
                              <p:cTn id="108" fill="hold">
                                <p:stCondLst>
                                  <p:cond delay="500"/>
                                </p:stCondLst>
                                <p:childTnLst>
                                  <p:par>
                                    <p:cTn id="109" presetID="2" presetClass="entr" presetSubtype="4"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 calcmode="lin" valueType="num">
                                          <p:cBhvr additive="base">
                                            <p:cTn id="111" dur="500" fill="hold"/>
                                            <p:tgtEl>
                                              <p:spTgt spid="94"/>
                                            </p:tgtEl>
                                            <p:attrNameLst>
                                              <p:attrName>ppt_x</p:attrName>
                                            </p:attrNameLst>
                                          </p:cBhvr>
                                          <p:tavLst>
                                            <p:tav tm="0">
                                              <p:val>
                                                <p:strVal val="#ppt_x"/>
                                              </p:val>
                                            </p:tav>
                                            <p:tav tm="100000">
                                              <p:val>
                                                <p:strVal val="#ppt_x"/>
                                              </p:val>
                                            </p:tav>
                                          </p:tavLst>
                                        </p:anim>
                                        <p:anim calcmode="lin" valueType="num">
                                          <p:cBhvr additive="base">
                                            <p:cTn id="112" dur="500" fill="hold"/>
                                            <p:tgtEl>
                                              <p:spTgt spid="94"/>
                                            </p:tgtEl>
                                            <p:attrNameLst>
                                              <p:attrName>ppt_y</p:attrName>
                                            </p:attrNameLst>
                                          </p:cBhvr>
                                          <p:tavLst>
                                            <p:tav tm="0">
                                              <p:val>
                                                <p:strVal val="1+#ppt_h/2"/>
                                              </p:val>
                                            </p:tav>
                                            <p:tav tm="100000">
                                              <p:val>
                                                <p:strVal val="#ppt_y"/>
                                              </p:val>
                                            </p:tav>
                                          </p:tavLst>
                                        </p:anim>
                                      </p:childTnLst>
                                    </p:cTn>
                                  </p:par>
                                </p:childTnLst>
                              </p:cTn>
                            </p:par>
                            <p:par>
                              <p:cTn id="113" fill="hold">
                                <p:stCondLst>
                                  <p:cond delay="1000"/>
                                </p:stCondLst>
                                <p:childTnLst>
                                  <p:par>
                                    <p:cTn id="114" presetID="32" presetClass="emph" presetSubtype="0" repeatCount="indefinite" fill="hold" grpId="1" nodeType="afterEffect">
                                      <p:stCondLst>
                                        <p:cond delay="0"/>
                                      </p:stCondLst>
                                      <p:endCondLst>
                                        <p:cond evt="onNext" delay="0">
                                          <p:tgtEl>
                                            <p:sldTgt/>
                                          </p:tgtEl>
                                        </p:cond>
                                      </p:endCondLst>
                                      <p:childTnLst>
                                        <p:animRot by="120000">
                                          <p:cBhvr>
                                            <p:cTn id="115" dur="200" fill="hold">
                                              <p:stCondLst>
                                                <p:cond delay="0"/>
                                              </p:stCondLst>
                                            </p:cTn>
                                            <p:tgtEl>
                                              <p:spTgt spid="94"/>
                                            </p:tgtEl>
                                            <p:attrNameLst>
                                              <p:attrName>r</p:attrName>
                                            </p:attrNameLst>
                                          </p:cBhvr>
                                        </p:animRot>
                                        <p:animRot by="-240000">
                                          <p:cBhvr>
                                            <p:cTn id="116" dur="400" fill="hold">
                                              <p:stCondLst>
                                                <p:cond delay="400"/>
                                              </p:stCondLst>
                                            </p:cTn>
                                            <p:tgtEl>
                                              <p:spTgt spid="94"/>
                                            </p:tgtEl>
                                            <p:attrNameLst>
                                              <p:attrName>r</p:attrName>
                                            </p:attrNameLst>
                                          </p:cBhvr>
                                        </p:animRot>
                                        <p:animRot by="240000">
                                          <p:cBhvr>
                                            <p:cTn id="117" dur="400" fill="hold">
                                              <p:stCondLst>
                                                <p:cond delay="800"/>
                                              </p:stCondLst>
                                            </p:cTn>
                                            <p:tgtEl>
                                              <p:spTgt spid="94"/>
                                            </p:tgtEl>
                                            <p:attrNameLst>
                                              <p:attrName>r</p:attrName>
                                            </p:attrNameLst>
                                          </p:cBhvr>
                                        </p:animRot>
                                        <p:animRot by="-240000">
                                          <p:cBhvr>
                                            <p:cTn id="118" dur="400" fill="hold">
                                              <p:stCondLst>
                                                <p:cond delay="1200"/>
                                              </p:stCondLst>
                                            </p:cTn>
                                            <p:tgtEl>
                                              <p:spTgt spid="94"/>
                                            </p:tgtEl>
                                            <p:attrNameLst>
                                              <p:attrName>r</p:attrName>
                                            </p:attrNameLst>
                                          </p:cBhvr>
                                        </p:animRot>
                                        <p:animRot by="120000">
                                          <p:cBhvr>
                                            <p:cTn id="119" dur="400" fill="hold">
                                              <p:stCondLst>
                                                <p:cond delay="1600"/>
                                              </p:stCondLst>
                                            </p:cTn>
                                            <p:tgtEl>
                                              <p:spTgt spid="94"/>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2" nodeType="clickEffect">
                                      <p:stCondLst>
                                        <p:cond delay="0"/>
                                      </p:stCondLst>
                                      <p:childTnLst>
                                        <p:animEffect transition="out" filter="fade">
                                          <p:cBhvr>
                                            <p:cTn id="123" dur="500"/>
                                            <p:tgtEl>
                                              <p:spTgt spid="94"/>
                                            </p:tgtEl>
                                          </p:cBhvr>
                                        </p:animEffect>
                                        <p:set>
                                          <p:cBhvr>
                                            <p:cTn id="124" dur="1" fill="hold">
                                              <p:stCondLst>
                                                <p:cond delay="499"/>
                                              </p:stCondLst>
                                            </p:cTn>
                                            <p:tgtEl>
                                              <p:spTgt spid="94"/>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fade">
                                          <p:cBhvr>
                                            <p:cTn id="127" dur="500"/>
                                            <p:tgtEl>
                                              <p:spTgt spid="95"/>
                                            </p:tgtEl>
                                          </p:cBhvr>
                                        </p:animEffect>
                                      </p:childTnLst>
                                    </p:cTn>
                                  </p:par>
                                </p:childTnLst>
                              </p:cTn>
                            </p:par>
                            <p:par>
                              <p:cTn id="128" fill="hold">
                                <p:stCondLst>
                                  <p:cond delay="500"/>
                                </p:stCondLst>
                                <p:childTnLst>
                                  <p:par>
                                    <p:cTn id="129" presetID="2" presetClass="entr" presetSubtype="4" fill="hold" grpId="0" nodeType="after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additive="base">
                                            <p:cTn id="131" dur="500" fill="hold"/>
                                            <p:tgtEl>
                                              <p:spTgt spid="96"/>
                                            </p:tgtEl>
                                            <p:attrNameLst>
                                              <p:attrName>ppt_x</p:attrName>
                                            </p:attrNameLst>
                                          </p:cBhvr>
                                          <p:tavLst>
                                            <p:tav tm="0">
                                              <p:val>
                                                <p:strVal val="#ppt_x"/>
                                              </p:val>
                                            </p:tav>
                                            <p:tav tm="100000">
                                              <p:val>
                                                <p:strVal val="#ppt_x"/>
                                              </p:val>
                                            </p:tav>
                                          </p:tavLst>
                                        </p:anim>
                                        <p:anim calcmode="lin" valueType="num">
                                          <p:cBhvr additive="base">
                                            <p:cTn id="132" dur="500" fill="hold"/>
                                            <p:tgtEl>
                                              <p:spTgt spid="96"/>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32" presetClass="emph" presetSubtype="0" repeatCount="indefinite" fill="hold" grpId="1" nodeType="afterEffect">
                                      <p:stCondLst>
                                        <p:cond delay="0"/>
                                      </p:stCondLst>
                                      <p:endCondLst>
                                        <p:cond evt="onNext" delay="0">
                                          <p:tgtEl>
                                            <p:sldTgt/>
                                          </p:tgtEl>
                                        </p:cond>
                                      </p:endCondLst>
                                      <p:childTnLst>
                                        <p:animRot by="120000">
                                          <p:cBhvr>
                                            <p:cTn id="135" dur="200" fill="hold">
                                              <p:stCondLst>
                                                <p:cond delay="0"/>
                                              </p:stCondLst>
                                            </p:cTn>
                                            <p:tgtEl>
                                              <p:spTgt spid="96"/>
                                            </p:tgtEl>
                                            <p:attrNameLst>
                                              <p:attrName>r</p:attrName>
                                            </p:attrNameLst>
                                          </p:cBhvr>
                                        </p:animRot>
                                        <p:animRot by="-240000">
                                          <p:cBhvr>
                                            <p:cTn id="136" dur="400" fill="hold">
                                              <p:stCondLst>
                                                <p:cond delay="400"/>
                                              </p:stCondLst>
                                            </p:cTn>
                                            <p:tgtEl>
                                              <p:spTgt spid="96"/>
                                            </p:tgtEl>
                                            <p:attrNameLst>
                                              <p:attrName>r</p:attrName>
                                            </p:attrNameLst>
                                          </p:cBhvr>
                                        </p:animRot>
                                        <p:animRot by="240000">
                                          <p:cBhvr>
                                            <p:cTn id="137" dur="400" fill="hold">
                                              <p:stCondLst>
                                                <p:cond delay="800"/>
                                              </p:stCondLst>
                                            </p:cTn>
                                            <p:tgtEl>
                                              <p:spTgt spid="96"/>
                                            </p:tgtEl>
                                            <p:attrNameLst>
                                              <p:attrName>r</p:attrName>
                                            </p:attrNameLst>
                                          </p:cBhvr>
                                        </p:animRot>
                                        <p:animRot by="-240000">
                                          <p:cBhvr>
                                            <p:cTn id="138" dur="400" fill="hold">
                                              <p:stCondLst>
                                                <p:cond delay="1200"/>
                                              </p:stCondLst>
                                            </p:cTn>
                                            <p:tgtEl>
                                              <p:spTgt spid="96"/>
                                            </p:tgtEl>
                                            <p:attrNameLst>
                                              <p:attrName>r</p:attrName>
                                            </p:attrNameLst>
                                          </p:cBhvr>
                                        </p:animRot>
                                        <p:animRot by="120000">
                                          <p:cBhvr>
                                            <p:cTn id="139" dur="400" fill="hold">
                                              <p:stCondLst>
                                                <p:cond delay="1600"/>
                                              </p:stCondLst>
                                            </p:cTn>
                                            <p:tgtEl>
                                              <p:spTgt spid="96"/>
                                            </p:tgtEl>
                                            <p:attrNameLst>
                                              <p:attrName>r</p:attrName>
                                            </p:attrNameLst>
                                          </p:cBhvr>
                                        </p:animRo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2" nodeType="clickEffect">
                                      <p:stCondLst>
                                        <p:cond delay="0"/>
                                      </p:stCondLst>
                                      <p:childTnLst>
                                        <p:animEffect transition="out" filter="fade">
                                          <p:cBhvr>
                                            <p:cTn id="143" dur="500"/>
                                            <p:tgtEl>
                                              <p:spTgt spid="96"/>
                                            </p:tgtEl>
                                          </p:cBhvr>
                                        </p:animEffect>
                                        <p:set>
                                          <p:cBhvr>
                                            <p:cTn id="144" dur="1" fill="hold">
                                              <p:stCondLst>
                                                <p:cond delay="499"/>
                                              </p:stCondLst>
                                            </p:cTn>
                                            <p:tgtEl>
                                              <p:spTgt spid="96"/>
                                            </p:tgtEl>
                                            <p:attrNameLst>
                                              <p:attrName>style.visibility</p:attrName>
                                            </p:attrNameLst>
                                          </p:cBhvr>
                                          <p:to>
                                            <p:strVal val="hidden"/>
                                          </p:to>
                                        </p:set>
                                      </p:childTnLst>
                                    </p:cTn>
                                  </p:par>
                                  <p:par>
                                    <p:cTn id="145" presetID="10"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par>
                              <p:cTn id="148" fill="hold">
                                <p:stCondLst>
                                  <p:cond delay="500"/>
                                </p:stCondLst>
                                <p:childTnLst>
                                  <p:par>
                                    <p:cTn id="149" presetID="2" presetClass="entr" presetSubtype="4" fill="hold" grpId="0" nodeType="after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childTnLst>
                              </p:cTn>
                            </p:par>
                            <p:par>
                              <p:cTn id="153" fill="hold">
                                <p:stCondLst>
                                  <p:cond delay="1000"/>
                                </p:stCondLst>
                                <p:childTnLst>
                                  <p:par>
                                    <p:cTn id="154" presetID="32" presetClass="emph" presetSubtype="0" repeatCount="indefinite" fill="hold" grpId="1" nodeType="afterEffect">
                                      <p:stCondLst>
                                        <p:cond delay="0"/>
                                      </p:stCondLst>
                                      <p:endCondLst>
                                        <p:cond evt="onNext" delay="0">
                                          <p:tgtEl>
                                            <p:sldTgt/>
                                          </p:tgtEl>
                                        </p:cond>
                                      </p:endCondLst>
                                      <p:childTnLst>
                                        <p:animRot by="120000">
                                          <p:cBhvr>
                                            <p:cTn id="155" dur="200" fill="hold">
                                              <p:stCondLst>
                                                <p:cond delay="0"/>
                                              </p:stCondLst>
                                            </p:cTn>
                                            <p:tgtEl>
                                              <p:spTgt spid="98"/>
                                            </p:tgtEl>
                                            <p:attrNameLst>
                                              <p:attrName>r</p:attrName>
                                            </p:attrNameLst>
                                          </p:cBhvr>
                                        </p:animRot>
                                        <p:animRot by="-240000">
                                          <p:cBhvr>
                                            <p:cTn id="156" dur="400" fill="hold">
                                              <p:stCondLst>
                                                <p:cond delay="400"/>
                                              </p:stCondLst>
                                            </p:cTn>
                                            <p:tgtEl>
                                              <p:spTgt spid="98"/>
                                            </p:tgtEl>
                                            <p:attrNameLst>
                                              <p:attrName>r</p:attrName>
                                            </p:attrNameLst>
                                          </p:cBhvr>
                                        </p:animRot>
                                        <p:animRot by="240000">
                                          <p:cBhvr>
                                            <p:cTn id="157" dur="400" fill="hold">
                                              <p:stCondLst>
                                                <p:cond delay="800"/>
                                              </p:stCondLst>
                                            </p:cTn>
                                            <p:tgtEl>
                                              <p:spTgt spid="98"/>
                                            </p:tgtEl>
                                            <p:attrNameLst>
                                              <p:attrName>r</p:attrName>
                                            </p:attrNameLst>
                                          </p:cBhvr>
                                        </p:animRot>
                                        <p:animRot by="-240000">
                                          <p:cBhvr>
                                            <p:cTn id="158" dur="400" fill="hold">
                                              <p:stCondLst>
                                                <p:cond delay="1200"/>
                                              </p:stCondLst>
                                            </p:cTn>
                                            <p:tgtEl>
                                              <p:spTgt spid="98"/>
                                            </p:tgtEl>
                                            <p:attrNameLst>
                                              <p:attrName>r</p:attrName>
                                            </p:attrNameLst>
                                          </p:cBhvr>
                                        </p:animRot>
                                        <p:animRot by="120000">
                                          <p:cBhvr>
                                            <p:cTn id="159" dur="400" fill="hold">
                                              <p:stCondLst>
                                                <p:cond delay="1600"/>
                                              </p:stCondLst>
                                            </p:cTn>
                                            <p:tgtEl>
                                              <p:spTgt spid="9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2" nodeType="clickEffect">
                                      <p:stCondLst>
                                        <p:cond delay="0"/>
                                      </p:stCondLst>
                                      <p:childTnLst>
                                        <p:animEffect transition="out" filter="fade">
                                          <p:cBhvr>
                                            <p:cTn id="163" dur="500"/>
                                            <p:tgtEl>
                                              <p:spTgt spid="98"/>
                                            </p:tgtEl>
                                          </p:cBhvr>
                                        </p:animEffect>
                                        <p:set>
                                          <p:cBhvr>
                                            <p:cTn id="164" dur="1" fill="hold">
                                              <p:stCondLst>
                                                <p:cond delay="499"/>
                                              </p:stCondLst>
                                            </p:cTn>
                                            <p:tgtEl>
                                              <p:spTgt spid="98"/>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animEffect transition="in" filter="fade">
                                          <p:cBhvr>
                                            <p:cTn id="167" dur="500"/>
                                            <p:tgtEl>
                                              <p:spTgt spid="99"/>
                                            </p:tgtEl>
                                          </p:cBhvr>
                                        </p:animEffect>
                                      </p:childTnLst>
                                    </p:cTn>
                                  </p:par>
                                </p:childTnLst>
                              </p:cTn>
                            </p:par>
                            <p:par>
                              <p:cTn id="168" fill="hold">
                                <p:stCondLst>
                                  <p:cond delay="500"/>
                                </p:stCondLst>
                                <p:childTnLst>
                                  <p:par>
                                    <p:cTn id="169" presetID="2" presetClass="entr" presetSubtype="4" fill="hold" grpId="0" nodeType="after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500" fill="hold"/>
                                            <p:tgtEl>
                                              <p:spTgt spid="100"/>
                                            </p:tgtEl>
                                            <p:attrNameLst>
                                              <p:attrName>ppt_x</p:attrName>
                                            </p:attrNameLst>
                                          </p:cBhvr>
                                          <p:tavLst>
                                            <p:tav tm="0">
                                              <p:val>
                                                <p:strVal val="#ppt_x"/>
                                              </p:val>
                                            </p:tav>
                                            <p:tav tm="100000">
                                              <p:val>
                                                <p:strVal val="#ppt_x"/>
                                              </p:val>
                                            </p:tav>
                                          </p:tavLst>
                                        </p:anim>
                                        <p:anim calcmode="lin" valueType="num">
                                          <p:cBhvr additive="base">
                                            <p:cTn id="172" dur="500" fill="hold"/>
                                            <p:tgtEl>
                                              <p:spTgt spid="100"/>
                                            </p:tgtEl>
                                            <p:attrNameLst>
                                              <p:attrName>ppt_y</p:attrName>
                                            </p:attrNameLst>
                                          </p:cBhvr>
                                          <p:tavLst>
                                            <p:tav tm="0">
                                              <p:val>
                                                <p:strVal val="1+#ppt_h/2"/>
                                              </p:val>
                                            </p:tav>
                                            <p:tav tm="100000">
                                              <p:val>
                                                <p:strVal val="#ppt_y"/>
                                              </p:val>
                                            </p:tav>
                                          </p:tavLst>
                                        </p:anim>
                                      </p:childTnLst>
                                    </p:cTn>
                                  </p:par>
                                </p:childTnLst>
                              </p:cTn>
                            </p:par>
                            <p:par>
                              <p:cTn id="173" fill="hold">
                                <p:stCondLst>
                                  <p:cond delay="1000"/>
                                </p:stCondLst>
                                <p:childTnLst>
                                  <p:par>
                                    <p:cTn id="174" presetID="32" presetClass="emph" presetSubtype="0" repeatCount="indefinite" fill="hold" grpId="1" nodeType="afterEffect">
                                      <p:stCondLst>
                                        <p:cond delay="0"/>
                                      </p:stCondLst>
                                      <p:endCondLst>
                                        <p:cond evt="onNext" delay="0">
                                          <p:tgtEl>
                                            <p:sldTgt/>
                                          </p:tgtEl>
                                        </p:cond>
                                      </p:endCondLst>
                                      <p:childTnLst>
                                        <p:animRot by="120000">
                                          <p:cBhvr>
                                            <p:cTn id="175" dur="200" fill="hold">
                                              <p:stCondLst>
                                                <p:cond delay="0"/>
                                              </p:stCondLst>
                                            </p:cTn>
                                            <p:tgtEl>
                                              <p:spTgt spid="100"/>
                                            </p:tgtEl>
                                            <p:attrNameLst>
                                              <p:attrName>r</p:attrName>
                                            </p:attrNameLst>
                                          </p:cBhvr>
                                        </p:animRot>
                                        <p:animRot by="-240000">
                                          <p:cBhvr>
                                            <p:cTn id="176" dur="400" fill="hold">
                                              <p:stCondLst>
                                                <p:cond delay="400"/>
                                              </p:stCondLst>
                                            </p:cTn>
                                            <p:tgtEl>
                                              <p:spTgt spid="100"/>
                                            </p:tgtEl>
                                            <p:attrNameLst>
                                              <p:attrName>r</p:attrName>
                                            </p:attrNameLst>
                                          </p:cBhvr>
                                        </p:animRot>
                                        <p:animRot by="240000">
                                          <p:cBhvr>
                                            <p:cTn id="177" dur="400" fill="hold">
                                              <p:stCondLst>
                                                <p:cond delay="800"/>
                                              </p:stCondLst>
                                            </p:cTn>
                                            <p:tgtEl>
                                              <p:spTgt spid="100"/>
                                            </p:tgtEl>
                                            <p:attrNameLst>
                                              <p:attrName>r</p:attrName>
                                            </p:attrNameLst>
                                          </p:cBhvr>
                                        </p:animRot>
                                        <p:animRot by="-240000">
                                          <p:cBhvr>
                                            <p:cTn id="178" dur="400" fill="hold">
                                              <p:stCondLst>
                                                <p:cond delay="1200"/>
                                              </p:stCondLst>
                                            </p:cTn>
                                            <p:tgtEl>
                                              <p:spTgt spid="100"/>
                                            </p:tgtEl>
                                            <p:attrNameLst>
                                              <p:attrName>r</p:attrName>
                                            </p:attrNameLst>
                                          </p:cBhvr>
                                        </p:animRot>
                                        <p:animRot by="120000">
                                          <p:cBhvr>
                                            <p:cTn id="179" dur="400" fill="hold">
                                              <p:stCondLst>
                                                <p:cond delay="1600"/>
                                              </p:stCondLst>
                                            </p:cTn>
                                            <p:tgtEl>
                                              <p:spTgt spid="100"/>
                                            </p:tgtEl>
                                            <p:attrNameLst>
                                              <p:attrName>r</p:attrName>
                                            </p:attrNameLst>
                                          </p:cBhvr>
                                        </p:animRo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2" nodeType="clickEffect">
                                      <p:stCondLst>
                                        <p:cond delay="0"/>
                                      </p:stCondLst>
                                      <p:childTnLst>
                                        <p:animEffect transition="out" filter="fade">
                                          <p:cBhvr>
                                            <p:cTn id="183" dur="500"/>
                                            <p:tgtEl>
                                              <p:spTgt spid="100"/>
                                            </p:tgtEl>
                                          </p:cBhvr>
                                        </p:animEffect>
                                        <p:set>
                                          <p:cBhvr>
                                            <p:cTn id="184" dur="1" fill="hold">
                                              <p:stCondLst>
                                                <p:cond delay="499"/>
                                              </p:stCondLst>
                                            </p:cTn>
                                            <p:tgtEl>
                                              <p:spTgt spid="100"/>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fade">
                                          <p:cBhvr>
                                            <p:cTn id="187" dur="500"/>
                                            <p:tgtEl>
                                              <p:spTgt spid="101"/>
                                            </p:tgtEl>
                                          </p:cBhvr>
                                        </p:animEffect>
                                      </p:childTnLst>
                                    </p:cTn>
                                  </p:par>
                                </p:childTnLst>
                              </p:cTn>
                            </p:par>
                            <p:par>
                              <p:cTn id="188" fill="hold">
                                <p:stCondLst>
                                  <p:cond delay="5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500" fill="hold"/>
                                            <p:tgtEl>
                                              <p:spTgt spid="102"/>
                                            </p:tgtEl>
                                            <p:attrNameLst>
                                              <p:attrName>ppt_x</p:attrName>
                                            </p:attrNameLst>
                                          </p:cBhvr>
                                          <p:tavLst>
                                            <p:tav tm="0">
                                              <p:val>
                                                <p:strVal val="#ppt_x"/>
                                              </p:val>
                                            </p:tav>
                                            <p:tav tm="100000">
                                              <p:val>
                                                <p:strVal val="#ppt_x"/>
                                              </p:val>
                                            </p:tav>
                                          </p:tavLst>
                                        </p:anim>
                                        <p:anim calcmode="lin" valueType="num">
                                          <p:cBhvr additive="base">
                                            <p:cTn id="192" dur="50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1000"/>
                                </p:stCondLst>
                                <p:childTnLst>
                                  <p:par>
                                    <p:cTn id="194" presetID="32" presetClass="emph" presetSubtype="0" repeatCount="indefinite" fill="hold" grpId="1" nodeType="afterEffect">
                                      <p:stCondLst>
                                        <p:cond delay="0"/>
                                      </p:stCondLst>
                                      <p:endCondLst>
                                        <p:cond evt="onNext" delay="0">
                                          <p:tgtEl>
                                            <p:sldTgt/>
                                          </p:tgtEl>
                                        </p:cond>
                                      </p:endCondLst>
                                      <p:childTnLst>
                                        <p:animRot by="120000">
                                          <p:cBhvr>
                                            <p:cTn id="195" dur="200" fill="hold">
                                              <p:stCondLst>
                                                <p:cond delay="0"/>
                                              </p:stCondLst>
                                            </p:cTn>
                                            <p:tgtEl>
                                              <p:spTgt spid="102"/>
                                            </p:tgtEl>
                                            <p:attrNameLst>
                                              <p:attrName>r</p:attrName>
                                            </p:attrNameLst>
                                          </p:cBhvr>
                                        </p:animRot>
                                        <p:animRot by="-240000">
                                          <p:cBhvr>
                                            <p:cTn id="196" dur="400" fill="hold">
                                              <p:stCondLst>
                                                <p:cond delay="400"/>
                                              </p:stCondLst>
                                            </p:cTn>
                                            <p:tgtEl>
                                              <p:spTgt spid="102"/>
                                            </p:tgtEl>
                                            <p:attrNameLst>
                                              <p:attrName>r</p:attrName>
                                            </p:attrNameLst>
                                          </p:cBhvr>
                                        </p:animRot>
                                        <p:animRot by="240000">
                                          <p:cBhvr>
                                            <p:cTn id="197" dur="400" fill="hold">
                                              <p:stCondLst>
                                                <p:cond delay="800"/>
                                              </p:stCondLst>
                                            </p:cTn>
                                            <p:tgtEl>
                                              <p:spTgt spid="102"/>
                                            </p:tgtEl>
                                            <p:attrNameLst>
                                              <p:attrName>r</p:attrName>
                                            </p:attrNameLst>
                                          </p:cBhvr>
                                        </p:animRot>
                                        <p:animRot by="-240000">
                                          <p:cBhvr>
                                            <p:cTn id="198" dur="400" fill="hold">
                                              <p:stCondLst>
                                                <p:cond delay="1200"/>
                                              </p:stCondLst>
                                            </p:cTn>
                                            <p:tgtEl>
                                              <p:spTgt spid="102"/>
                                            </p:tgtEl>
                                            <p:attrNameLst>
                                              <p:attrName>r</p:attrName>
                                            </p:attrNameLst>
                                          </p:cBhvr>
                                        </p:animRot>
                                        <p:animRot by="120000">
                                          <p:cBhvr>
                                            <p:cTn id="199" dur="400" fill="hold">
                                              <p:stCondLst>
                                                <p:cond delay="1600"/>
                                              </p:stCondLst>
                                            </p:cTn>
                                            <p:tgtEl>
                                              <p:spTgt spid="102"/>
                                            </p:tgtEl>
                                            <p:attrNameLst>
                                              <p:attrName>r</p:attrName>
                                            </p:attrNameLst>
                                          </p:cBhvr>
                                        </p:animRo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2" nodeType="clickEffect">
                                      <p:stCondLst>
                                        <p:cond delay="0"/>
                                      </p:stCondLst>
                                      <p:childTnLst>
                                        <p:animEffect transition="out" filter="fade">
                                          <p:cBhvr>
                                            <p:cTn id="203" dur="500"/>
                                            <p:tgtEl>
                                              <p:spTgt spid="102"/>
                                            </p:tgtEl>
                                          </p:cBhvr>
                                        </p:animEffect>
                                        <p:set>
                                          <p:cBhvr>
                                            <p:cTn id="204" dur="1" fill="hold">
                                              <p:stCondLst>
                                                <p:cond delay="499"/>
                                              </p:stCondLst>
                                            </p:cTn>
                                            <p:tgtEl>
                                              <p:spTgt spid="102"/>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103"/>
                                            </p:tgtEl>
                                            <p:attrNameLst>
                                              <p:attrName>style.visibility</p:attrName>
                                            </p:attrNameLst>
                                          </p:cBhvr>
                                          <p:to>
                                            <p:strVal val="visible"/>
                                          </p:to>
                                        </p:set>
                                        <p:animEffect transition="in" filter="fade">
                                          <p:cBhvr>
                                            <p:cTn id="207" dur="500"/>
                                            <p:tgtEl>
                                              <p:spTgt spid="103"/>
                                            </p:tgtEl>
                                          </p:cBhvr>
                                        </p:animEffect>
                                      </p:childTnLst>
                                    </p:cTn>
                                  </p:par>
                                </p:childTnLst>
                              </p:cTn>
                            </p:par>
                            <p:par>
                              <p:cTn id="208" fill="hold">
                                <p:stCondLst>
                                  <p:cond delay="500"/>
                                </p:stCondLst>
                                <p:childTnLst>
                                  <p:par>
                                    <p:cTn id="209" presetID="2" presetClass="entr" presetSubtype="4" fill="hold" grpId="0" nodeType="afterEffect">
                                      <p:stCondLst>
                                        <p:cond delay="0"/>
                                      </p:stCondLst>
                                      <p:childTnLst>
                                        <p:set>
                                          <p:cBhvr>
                                            <p:cTn id="210" dur="1" fill="hold">
                                              <p:stCondLst>
                                                <p:cond delay="0"/>
                                              </p:stCondLst>
                                            </p:cTn>
                                            <p:tgtEl>
                                              <p:spTgt spid="104"/>
                                            </p:tgtEl>
                                            <p:attrNameLst>
                                              <p:attrName>style.visibility</p:attrName>
                                            </p:attrNameLst>
                                          </p:cBhvr>
                                          <p:to>
                                            <p:strVal val="visible"/>
                                          </p:to>
                                        </p:set>
                                        <p:anim calcmode="lin" valueType="num">
                                          <p:cBhvr additive="base">
                                            <p:cTn id="211" dur="500" fill="hold"/>
                                            <p:tgtEl>
                                              <p:spTgt spid="104"/>
                                            </p:tgtEl>
                                            <p:attrNameLst>
                                              <p:attrName>ppt_x</p:attrName>
                                            </p:attrNameLst>
                                          </p:cBhvr>
                                          <p:tavLst>
                                            <p:tav tm="0">
                                              <p:val>
                                                <p:strVal val="#ppt_x"/>
                                              </p:val>
                                            </p:tav>
                                            <p:tav tm="100000">
                                              <p:val>
                                                <p:strVal val="#ppt_x"/>
                                              </p:val>
                                            </p:tav>
                                          </p:tavLst>
                                        </p:anim>
                                        <p:anim calcmode="lin" valueType="num">
                                          <p:cBhvr additive="base">
                                            <p:cTn id="212" dur="500" fill="hold"/>
                                            <p:tgtEl>
                                              <p:spTgt spid="104"/>
                                            </p:tgtEl>
                                            <p:attrNameLst>
                                              <p:attrName>ppt_y</p:attrName>
                                            </p:attrNameLst>
                                          </p:cBhvr>
                                          <p:tavLst>
                                            <p:tav tm="0">
                                              <p:val>
                                                <p:strVal val="1+#ppt_h/2"/>
                                              </p:val>
                                            </p:tav>
                                            <p:tav tm="100000">
                                              <p:val>
                                                <p:strVal val="#ppt_y"/>
                                              </p:val>
                                            </p:tav>
                                          </p:tavLst>
                                        </p:anim>
                                      </p:childTnLst>
                                    </p:cTn>
                                  </p:par>
                                </p:childTnLst>
                              </p:cTn>
                            </p:par>
                            <p:par>
                              <p:cTn id="213" fill="hold">
                                <p:stCondLst>
                                  <p:cond delay="1000"/>
                                </p:stCondLst>
                                <p:childTnLst>
                                  <p:par>
                                    <p:cTn id="214" presetID="32" presetClass="emph" presetSubtype="0" repeatCount="indefinite" fill="hold" grpId="1" nodeType="afterEffect">
                                      <p:stCondLst>
                                        <p:cond delay="0"/>
                                      </p:stCondLst>
                                      <p:endCondLst>
                                        <p:cond evt="onNext" delay="0">
                                          <p:tgtEl>
                                            <p:sldTgt/>
                                          </p:tgtEl>
                                        </p:cond>
                                      </p:endCondLst>
                                      <p:childTnLst>
                                        <p:animRot by="120000">
                                          <p:cBhvr>
                                            <p:cTn id="215" dur="200" fill="hold">
                                              <p:stCondLst>
                                                <p:cond delay="0"/>
                                              </p:stCondLst>
                                            </p:cTn>
                                            <p:tgtEl>
                                              <p:spTgt spid="104"/>
                                            </p:tgtEl>
                                            <p:attrNameLst>
                                              <p:attrName>r</p:attrName>
                                            </p:attrNameLst>
                                          </p:cBhvr>
                                        </p:animRot>
                                        <p:animRot by="-240000">
                                          <p:cBhvr>
                                            <p:cTn id="216" dur="400" fill="hold">
                                              <p:stCondLst>
                                                <p:cond delay="400"/>
                                              </p:stCondLst>
                                            </p:cTn>
                                            <p:tgtEl>
                                              <p:spTgt spid="104"/>
                                            </p:tgtEl>
                                            <p:attrNameLst>
                                              <p:attrName>r</p:attrName>
                                            </p:attrNameLst>
                                          </p:cBhvr>
                                        </p:animRot>
                                        <p:animRot by="240000">
                                          <p:cBhvr>
                                            <p:cTn id="217" dur="400" fill="hold">
                                              <p:stCondLst>
                                                <p:cond delay="800"/>
                                              </p:stCondLst>
                                            </p:cTn>
                                            <p:tgtEl>
                                              <p:spTgt spid="104"/>
                                            </p:tgtEl>
                                            <p:attrNameLst>
                                              <p:attrName>r</p:attrName>
                                            </p:attrNameLst>
                                          </p:cBhvr>
                                        </p:animRot>
                                        <p:animRot by="-240000">
                                          <p:cBhvr>
                                            <p:cTn id="218" dur="400" fill="hold">
                                              <p:stCondLst>
                                                <p:cond delay="1200"/>
                                              </p:stCondLst>
                                            </p:cTn>
                                            <p:tgtEl>
                                              <p:spTgt spid="104"/>
                                            </p:tgtEl>
                                            <p:attrNameLst>
                                              <p:attrName>r</p:attrName>
                                            </p:attrNameLst>
                                          </p:cBhvr>
                                        </p:animRot>
                                        <p:animRot by="120000">
                                          <p:cBhvr>
                                            <p:cTn id="219" dur="400" fill="hold">
                                              <p:stCondLst>
                                                <p:cond delay="1600"/>
                                              </p:stCondLst>
                                            </p:cTn>
                                            <p:tgtEl>
                                              <p:spTgt spid="104"/>
                                            </p:tgtEl>
                                            <p:attrNameLst>
                                              <p:attrName>r</p:attrName>
                                            </p:attrNameLst>
                                          </p:cBhvr>
                                        </p:animRo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2" nodeType="clickEffect">
                                      <p:stCondLst>
                                        <p:cond delay="0"/>
                                      </p:stCondLst>
                                      <p:childTnLst>
                                        <p:animEffect transition="out" filter="fade">
                                          <p:cBhvr>
                                            <p:cTn id="223" dur="500"/>
                                            <p:tgtEl>
                                              <p:spTgt spid="104"/>
                                            </p:tgtEl>
                                          </p:cBhvr>
                                        </p:animEffect>
                                        <p:set>
                                          <p:cBhvr>
                                            <p:cTn id="224" dur="1" fill="hold">
                                              <p:stCondLst>
                                                <p:cond delay="499"/>
                                              </p:stCondLst>
                                            </p:cTn>
                                            <p:tgtEl>
                                              <p:spTgt spid="104"/>
                                            </p:tgtEl>
                                            <p:attrNameLst>
                                              <p:attrName>style.visibility</p:attrName>
                                            </p:attrNameLst>
                                          </p:cBhvr>
                                          <p:to>
                                            <p:strVal val="hidden"/>
                                          </p:to>
                                        </p:set>
                                      </p:childTnLst>
                                    </p:cTn>
                                  </p:par>
                                  <p:par>
                                    <p:cTn id="225" presetID="10" presetClass="entr" presetSubtype="0" fill="hold" grpId="0" nodeType="withEffect">
                                      <p:stCondLst>
                                        <p:cond delay="0"/>
                                      </p:stCondLst>
                                      <p:childTnLst>
                                        <p:set>
                                          <p:cBhvr>
                                            <p:cTn id="226" dur="1" fill="hold">
                                              <p:stCondLst>
                                                <p:cond delay="0"/>
                                              </p:stCondLst>
                                            </p:cTn>
                                            <p:tgtEl>
                                              <p:spTgt spid="105"/>
                                            </p:tgtEl>
                                            <p:attrNameLst>
                                              <p:attrName>style.visibility</p:attrName>
                                            </p:attrNameLst>
                                          </p:cBhvr>
                                          <p:to>
                                            <p:strVal val="visible"/>
                                          </p:to>
                                        </p:set>
                                        <p:animEffect transition="in" filter="fade">
                                          <p:cBhvr>
                                            <p:cTn id="227" dur="500"/>
                                            <p:tgtEl>
                                              <p:spTgt spid="105"/>
                                            </p:tgtEl>
                                          </p:cBhvr>
                                        </p:animEffect>
                                      </p:childTnLst>
                                    </p:cTn>
                                  </p:par>
                                </p:childTnLst>
                              </p:cTn>
                            </p:par>
                            <p:par>
                              <p:cTn id="228" fill="hold">
                                <p:stCondLst>
                                  <p:cond delay="500"/>
                                </p:stCondLst>
                                <p:childTnLst>
                                  <p:par>
                                    <p:cTn id="229" presetID="2" presetClass="entr" presetSubtype="4" fill="hold" grpId="0" nodeType="afterEffect">
                                      <p:stCondLst>
                                        <p:cond delay="0"/>
                                      </p:stCondLst>
                                      <p:childTnLst>
                                        <p:set>
                                          <p:cBhvr>
                                            <p:cTn id="230" dur="1" fill="hold">
                                              <p:stCondLst>
                                                <p:cond delay="0"/>
                                              </p:stCondLst>
                                            </p:cTn>
                                            <p:tgtEl>
                                              <p:spTgt spid="106"/>
                                            </p:tgtEl>
                                            <p:attrNameLst>
                                              <p:attrName>style.visibility</p:attrName>
                                            </p:attrNameLst>
                                          </p:cBhvr>
                                          <p:to>
                                            <p:strVal val="visible"/>
                                          </p:to>
                                        </p:set>
                                        <p:anim calcmode="lin" valueType="num">
                                          <p:cBhvr additive="base">
                                            <p:cTn id="231" dur="500" fill="hold"/>
                                            <p:tgtEl>
                                              <p:spTgt spid="106"/>
                                            </p:tgtEl>
                                            <p:attrNameLst>
                                              <p:attrName>ppt_x</p:attrName>
                                            </p:attrNameLst>
                                          </p:cBhvr>
                                          <p:tavLst>
                                            <p:tav tm="0">
                                              <p:val>
                                                <p:strVal val="#ppt_x"/>
                                              </p:val>
                                            </p:tav>
                                            <p:tav tm="100000">
                                              <p:val>
                                                <p:strVal val="#ppt_x"/>
                                              </p:val>
                                            </p:tav>
                                          </p:tavLst>
                                        </p:anim>
                                        <p:anim calcmode="lin" valueType="num">
                                          <p:cBhvr additive="base">
                                            <p:cTn id="232" dur="500" fill="hold"/>
                                            <p:tgtEl>
                                              <p:spTgt spid="106"/>
                                            </p:tgtEl>
                                            <p:attrNameLst>
                                              <p:attrName>ppt_y</p:attrName>
                                            </p:attrNameLst>
                                          </p:cBhvr>
                                          <p:tavLst>
                                            <p:tav tm="0">
                                              <p:val>
                                                <p:strVal val="1+#ppt_h/2"/>
                                              </p:val>
                                            </p:tav>
                                            <p:tav tm="100000">
                                              <p:val>
                                                <p:strVal val="#ppt_y"/>
                                              </p:val>
                                            </p:tav>
                                          </p:tavLst>
                                        </p:anim>
                                      </p:childTnLst>
                                    </p:cTn>
                                  </p:par>
                                </p:childTnLst>
                              </p:cTn>
                            </p:par>
                            <p:par>
                              <p:cTn id="233" fill="hold">
                                <p:stCondLst>
                                  <p:cond delay="1000"/>
                                </p:stCondLst>
                                <p:childTnLst>
                                  <p:par>
                                    <p:cTn id="234" presetID="32" presetClass="emph" presetSubtype="0" repeatCount="indefinite" fill="hold" grpId="1" nodeType="afterEffect">
                                      <p:stCondLst>
                                        <p:cond delay="0"/>
                                      </p:stCondLst>
                                      <p:endCondLst>
                                        <p:cond evt="onNext" delay="0">
                                          <p:tgtEl>
                                            <p:sldTgt/>
                                          </p:tgtEl>
                                        </p:cond>
                                      </p:endCondLst>
                                      <p:childTnLst>
                                        <p:animRot by="120000">
                                          <p:cBhvr>
                                            <p:cTn id="235" dur="200" fill="hold">
                                              <p:stCondLst>
                                                <p:cond delay="0"/>
                                              </p:stCondLst>
                                            </p:cTn>
                                            <p:tgtEl>
                                              <p:spTgt spid="106"/>
                                            </p:tgtEl>
                                            <p:attrNameLst>
                                              <p:attrName>r</p:attrName>
                                            </p:attrNameLst>
                                          </p:cBhvr>
                                        </p:animRot>
                                        <p:animRot by="-240000">
                                          <p:cBhvr>
                                            <p:cTn id="236" dur="400" fill="hold">
                                              <p:stCondLst>
                                                <p:cond delay="400"/>
                                              </p:stCondLst>
                                            </p:cTn>
                                            <p:tgtEl>
                                              <p:spTgt spid="106"/>
                                            </p:tgtEl>
                                            <p:attrNameLst>
                                              <p:attrName>r</p:attrName>
                                            </p:attrNameLst>
                                          </p:cBhvr>
                                        </p:animRot>
                                        <p:animRot by="240000">
                                          <p:cBhvr>
                                            <p:cTn id="237" dur="400" fill="hold">
                                              <p:stCondLst>
                                                <p:cond delay="800"/>
                                              </p:stCondLst>
                                            </p:cTn>
                                            <p:tgtEl>
                                              <p:spTgt spid="106"/>
                                            </p:tgtEl>
                                            <p:attrNameLst>
                                              <p:attrName>r</p:attrName>
                                            </p:attrNameLst>
                                          </p:cBhvr>
                                        </p:animRot>
                                        <p:animRot by="-240000">
                                          <p:cBhvr>
                                            <p:cTn id="238" dur="400" fill="hold">
                                              <p:stCondLst>
                                                <p:cond delay="1200"/>
                                              </p:stCondLst>
                                            </p:cTn>
                                            <p:tgtEl>
                                              <p:spTgt spid="106"/>
                                            </p:tgtEl>
                                            <p:attrNameLst>
                                              <p:attrName>r</p:attrName>
                                            </p:attrNameLst>
                                          </p:cBhvr>
                                        </p:animRot>
                                        <p:animRot by="120000">
                                          <p:cBhvr>
                                            <p:cTn id="239" dur="400" fill="hold">
                                              <p:stCondLst>
                                                <p:cond delay="1600"/>
                                              </p:stCondLst>
                                            </p:cTn>
                                            <p:tgtEl>
                                              <p:spTgt spid="106"/>
                                            </p:tgtEl>
                                            <p:attrNameLst>
                                              <p:attrName>r</p:attrName>
                                            </p:attrNameLst>
                                          </p:cBhvr>
                                        </p:animRo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grpId="2" nodeType="clickEffect">
                                      <p:stCondLst>
                                        <p:cond delay="0"/>
                                      </p:stCondLst>
                                      <p:childTnLst>
                                        <p:animEffect transition="out" filter="fade">
                                          <p:cBhvr>
                                            <p:cTn id="243" dur="500"/>
                                            <p:tgtEl>
                                              <p:spTgt spid="106"/>
                                            </p:tgtEl>
                                          </p:cBhvr>
                                        </p:animEffect>
                                        <p:set>
                                          <p:cBhvr>
                                            <p:cTn id="244" dur="1" fill="hold">
                                              <p:stCondLst>
                                                <p:cond delay="499"/>
                                              </p:stCondLst>
                                            </p:cTn>
                                            <p:tgtEl>
                                              <p:spTgt spid="106"/>
                                            </p:tgtEl>
                                            <p:attrNameLst>
                                              <p:attrName>style.visibility</p:attrName>
                                            </p:attrNameLst>
                                          </p:cBhvr>
                                          <p:to>
                                            <p:strVal val="hidden"/>
                                          </p:to>
                                        </p:set>
                                      </p:childTnLst>
                                    </p:cTn>
                                  </p:par>
                                  <p:par>
                                    <p:cTn id="245" presetID="10" presetClass="entr" presetSubtype="0" fill="hold" grpId="0" nodeType="withEffect">
                                      <p:stCondLst>
                                        <p:cond delay="0"/>
                                      </p:stCondLst>
                                      <p:childTnLst>
                                        <p:set>
                                          <p:cBhvr>
                                            <p:cTn id="246" dur="1" fill="hold">
                                              <p:stCondLst>
                                                <p:cond delay="0"/>
                                              </p:stCondLst>
                                            </p:cTn>
                                            <p:tgtEl>
                                              <p:spTgt spid="107"/>
                                            </p:tgtEl>
                                            <p:attrNameLst>
                                              <p:attrName>style.visibility</p:attrName>
                                            </p:attrNameLst>
                                          </p:cBhvr>
                                          <p:to>
                                            <p:strVal val="visible"/>
                                          </p:to>
                                        </p:set>
                                        <p:animEffect transition="in" filter="fade">
                                          <p:cBhvr>
                                            <p:cTn id="247" dur="500"/>
                                            <p:tgtEl>
                                              <p:spTgt spid="107"/>
                                            </p:tgtEl>
                                          </p:cBhvr>
                                        </p:animEffect>
                                      </p:childTnLst>
                                    </p:cTn>
                                  </p:par>
                                </p:childTnLst>
                              </p:cTn>
                            </p:par>
                            <p:par>
                              <p:cTn id="248" fill="hold">
                                <p:stCondLst>
                                  <p:cond delay="500"/>
                                </p:stCondLst>
                                <p:childTnLst>
                                  <p:par>
                                    <p:cTn id="249" presetID="2" presetClass="entr" presetSubtype="4" fill="hold" grpId="0" nodeType="afterEffect">
                                      <p:stCondLst>
                                        <p:cond delay="0"/>
                                      </p:stCondLst>
                                      <p:childTnLst>
                                        <p:set>
                                          <p:cBhvr>
                                            <p:cTn id="250" dur="1" fill="hold">
                                              <p:stCondLst>
                                                <p:cond delay="0"/>
                                              </p:stCondLst>
                                            </p:cTn>
                                            <p:tgtEl>
                                              <p:spTgt spid="108"/>
                                            </p:tgtEl>
                                            <p:attrNameLst>
                                              <p:attrName>style.visibility</p:attrName>
                                            </p:attrNameLst>
                                          </p:cBhvr>
                                          <p:to>
                                            <p:strVal val="visible"/>
                                          </p:to>
                                        </p:set>
                                        <p:anim calcmode="lin" valueType="num">
                                          <p:cBhvr additive="base">
                                            <p:cTn id="251" dur="500" fill="hold"/>
                                            <p:tgtEl>
                                              <p:spTgt spid="108"/>
                                            </p:tgtEl>
                                            <p:attrNameLst>
                                              <p:attrName>ppt_x</p:attrName>
                                            </p:attrNameLst>
                                          </p:cBhvr>
                                          <p:tavLst>
                                            <p:tav tm="0">
                                              <p:val>
                                                <p:strVal val="#ppt_x"/>
                                              </p:val>
                                            </p:tav>
                                            <p:tav tm="100000">
                                              <p:val>
                                                <p:strVal val="#ppt_x"/>
                                              </p:val>
                                            </p:tav>
                                          </p:tavLst>
                                        </p:anim>
                                        <p:anim calcmode="lin" valueType="num">
                                          <p:cBhvr additive="base">
                                            <p:cTn id="252" dur="500" fill="hold"/>
                                            <p:tgtEl>
                                              <p:spTgt spid="108"/>
                                            </p:tgtEl>
                                            <p:attrNameLst>
                                              <p:attrName>ppt_y</p:attrName>
                                            </p:attrNameLst>
                                          </p:cBhvr>
                                          <p:tavLst>
                                            <p:tav tm="0">
                                              <p:val>
                                                <p:strVal val="1+#ppt_h/2"/>
                                              </p:val>
                                            </p:tav>
                                            <p:tav tm="100000">
                                              <p:val>
                                                <p:strVal val="#ppt_y"/>
                                              </p:val>
                                            </p:tav>
                                          </p:tavLst>
                                        </p:anim>
                                      </p:childTnLst>
                                    </p:cTn>
                                  </p:par>
                                </p:childTnLst>
                              </p:cTn>
                            </p:par>
                            <p:par>
                              <p:cTn id="253" fill="hold">
                                <p:stCondLst>
                                  <p:cond delay="1000"/>
                                </p:stCondLst>
                                <p:childTnLst>
                                  <p:par>
                                    <p:cTn id="254" presetID="32" presetClass="emph" presetSubtype="0" repeatCount="indefinite" fill="hold" grpId="1" nodeType="afterEffect">
                                      <p:stCondLst>
                                        <p:cond delay="0"/>
                                      </p:stCondLst>
                                      <p:endCondLst>
                                        <p:cond evt="onNext" delay="0">
                                          <p:tgtEl>
                                            <p:sldTgt/>
                                          </p:tgtEl>
                                        </p:cond>
                                      </p:endCondLst>
                                      <p:childTnLst>
                                        <p:animRot by="120000">
                                          <p:cBhvr>
                                            <p:cTn id="255" dur="200" fill="hold">
                                              <p:stCondLst>
                                                <p:cond delay="0"/>
                                              </p:stCondLst>
                                            </p:cTn>
                                            <p:tgtEl>
                                              <p:spTgt spid="108"/>
                                            </p:tgtEl>
                                            <p:attrNameLst>
                                              <p:attrName>r</p:attrName>
                                            </p:attrNameLst>
                                          </p:cBhvr>
                                        </p:animRot>
                                        <p:animRot by="-240000">
                                          <p:cBhvr>
                                            <p:cTn id="256" dur="400" fill="hold">
                                              <p:stCondLst>
                                                <p:cond delay="400"/>
                                              </p:stCondLst>
                                            </p:cTn>
                                            <p:tgtEl>
                                              <p:spTgt spid="108"/>
                                            </p:tgtEl>
                                            <p:attrNameLst>
                                              <p:attrName>r</p:attrName>
                                            </p:attrNameLst>
                                          </p:cBhvr>
                                        </p:animRot>
                                        <p:animRot by="240000">
                                          <p:cBhvr>
                                            <p:cTn id="257" dur="400" fill="hold">
                                              <p:stCondLst>
                                                <p:cond delay="800"/>
                                              </p:stCondLst>
                                            </p:cTn>
                                            <p:tgtEl>
                                              <p:spTgt spid="108"/>
                                            </p:tgtEl>
                                            <p:attrNameLst>
                                              <p:attrName>r</p:attrName>
                                            </p:attrNameLst>
                                          </p:cBhvr>
                                        </p:animRot>
                                        <p:animRot by="-240000">
                                          <p:cBhvr>
                                            <p:cTn id="258" dur="400" fill="hold">
                                              <p:stCondLst>
                                                <p:cond delay="1200"/>
                                              </p:stCondLst>
                                            </p:cTn>
                                            <p:tgtEl>
                                              <p:spTgt spid="108"/>
                                            </p:tgtEl>
                                            <p:attrNameLst>
                                              <p:attrName>r</p:attrName>
                                            </p:attrNameLst>
                                          </p:cBhvr>
                                        </p:animRot>
                                        <p:animRot by="120000">
                                          <p:cBhvr>
                                            <p:cTn id="259" dur="400" fill="hold">
                                              <p:stCondLst>
                                                <p:cond delay="1600"/>
                                              </p:stCondLst>
                                            </p:cTn>
                                            <p:tgtEl>
                                              <p:spTgt spid="108"/>
                                            </p:tgtEl>
                                            <p:attrNameLst>
                                              <p:attrName>r</p:attrName>
                                            </p:attrNameLst>
                                          </p:cBhvr>
                                        </p:animRo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2" nodeType="clickEffect">
                                      <p:stCondLst>
                                        <p:cond delay="0"/>
                                      </p:stCondLst>
                                      <p:childTnLst>
                                        <p:animEffect transition="out" filter="fade">
                                          <p:cBhvr>
                                            <p:cTn id="263" dur="500"/>
                                            <p:tgtEl>
                                              <p:spTgt spid="108"/>
                                            </p:tgtEl>
                                          </p:cBhvr>
                                        </p:animEffect>
                                        <p:set>
                                          <p:cBhvr>
                                            <p:cTn id="264" dur="1" fill="hold">
                                              <p:stCondLst>
                                                <p:cond delay="499"/>
                                              </p:stCondLst>
                                            </p:cTn>
                                            <p:tgtEl>
                                              <p:spTgt spid="108"/>
                                            </p:tgtEl>
                                            <p:attrNameLst>
                                              <p:attrName>style.visibility</p:attrName>
                                            </p:attrNameLst>
                                          </p:cBhvr>
                                          <p:to>
                                            <p:strVal val="hidden"/>
                                          </p:to>
                                        </p:set>
                                      </p:childTnLst>
                                    </p:cTn>
                                  </p:par>
                                  <p:par>
                                    <p:cTn id="265" presetID="10" presetClass="entr" presetSubtype="0" fill="hold" grpId="0" nodeType="withEffect">
                                      <p:stCondLst>
                                        <p:cond delay="0"/>
                                      </p:stCondLst>
                                      <p:childTnLst>
                                        <p:set>
                                          <p:cBhvr>
                                            <p:cTn id="266" dur="1" fill="hold">
                                              <p:stCondLst>
                                                <p:cond delay="0"/>
                                              </p:stCondLst>
                                            </p:cTn>
                                            <p:tgtEl>
                                              <p:spTgt spid="109"/>
                                            </p:tgtEl>
                                            <p:attrNameLst>
                                              <p:attrName>style.visibility</p:attrName>
                                            </p:attrNameLst>
                                          </p:cBhvr>
                                          <p:to>
                                            <p:strVal val="visible"/>
                                          </p:to>
                                        </p:set>
                                        <p:animEffect transition="in" filter="fade">
                                          <p:cBhvr>
                                            <p:cTn id="26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87" grpId="0" animBg="1"/>
          <p:bldP spid="88" grpId="0" animBg="1"/>
          <p:bldP spid="88" grpId="1" animBg="1"/>
          <p:bldP spid="88" grpId="2" animBg="1"/>
          <p:bldP spid="89" grpId="0" animBg="1"/>
          <p:bldP spid="90" grpId="0" animBg="1"/>
          <p:bldP spid="90" grpId="1" animBg="1"/>
          <p:bldP spid="90" grpId="2" animBg="1"/>
          <p:bldP spid="91" grpId="0" animBg="1"/>
          <p:bldP spid="92" grpId="0" animBg="1"/>
          <p:bldP spid="92" grpId="1" animBg="1"/>
          <p:bldP spid="92" grpId="2" animBg="1"/>
          <p:bldP spid="93" grpId="0" animBg="1"/>
          <p:bldP spid="94" grpId="0" animBg="1"/>
          <p:bldP spid="94" grpId="1" animBg="1"/>
          <p:bldP spid="94" grpId="2" animBg="1"/>
          <p:bldP spid="95" grpId="0" animBg="1"/>
          <p:bldP spid="96" grpId="0" animBg="1"/>
          <p:bldP spid="96" grpId="1" animBg="1"/>
          <p:bldP spid="96" grpId="2" animBg="1"/>
          <p:bldP spid="97" grpId="0" animBg="1"/>
          <p:bldP spid="98" grpId="0" animBg="1"/>
          <p:bldP spid="98" grpId="1" animBg="1"/>
          <p:bldP spid="98" grpId="2" animBg="1"/>
          <p:bldP spid="99" grpId="0" animBg="1"/>
          <p:bldP spid="100" grpId="0" animBg="1"/>
          <p:bldP spid="100" grpId="1" animBg="1"/>
          <p:bldP spid="100" grpId="2" animBg="1"/>
          <p:bldP spid="101" grpId="0" animBg="1"/>
          <p:bldP spid="102" grpId="0" animBg="1"/>
          <p:bldP spid="102" grpId="1" animBg="1"/>
          <p:bldP spid="102" grpId="2" animBg="1"/>
          <p:bldP spid="103" grpId="0" animBg="1"/>
          <p:bldP spid="104" grpId="0" animBg="1"/>
          <p:bldP spid="104" grpId="1" animBg="1"/>
          <p:bldP spid="104" grpId="2" animBg="1"/>
          <p:bldP spid="105" grpId="0" animBg="1"/>
          <p:bldP spid="106" grpId="0" animBg="1"/>
          <p:bldP spid="106" grpId="1" animBg="1"/>
          <p:bldP spid="106" grpId="2" animBg="1"/>
          <p:bldP spid="107" grpId="0" animBg="1"/>
          <p:bldP spid="108" grpId="0" animBg="1"/>
          <p:bldP spid="108" grpId="1" animBg="1"/>
          <p:bldP spid="108" grpId="2" animBg="1"/>
          <p:bldP spid="109" grpId="0" animBg="1"/>
          <p:bldP spid="17" grpId="0" animBg="1"/>
          <p:bldP spid="4" grpId="0" animBg="1"/>
          <p:bldP spid="5" grpId="0" animBg="1"/>
          <p:bldP spid="6" grpId="0" animBg="1"/>
          <p:bldP spid="7" grpId="0" animBg="1"/>
          <p:bldP spid="8" grpId="0" animBg="1"/>
          <p:bldP spid="9" grpId="0" animBg="1"/>
          <p:bldP spid="9" grpId="1"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17"/>
                                            </p:tgtEl>
                                            <p:attrNameLst>
                                              <p:attrName>r</p:attrName>
                                            </p:attrNameLst>
                                          </p:cBhvr>
                                        </p:animRot>
                                      </p:childTnLst>
                                    </p:cTn>
                                  </p:par>
                                  <p:par>
                                    <p:cTn id="7" presetID="44" presetClass="path" presetSubtype="0" repeatCount="indefinite" fill="hold" grpId="0" nodeType="withEffect">
                                      <p:stCondLst>
                                        <p:cond delay="0"/>
                                      </p:stCondLst>
                                      <p:childTnLst>
                                        <p:animMotion origin="layout" path="M 5.55556E-7 7.40741E-7 L 0.18958 -0.22639 C 0.22934 -0.27708 0.28906 -0.3044 0.35104 -0.3044 C 0.42187 -0.3044 0.47847 -0.27708 0.51823 -0.22639 L 0.70816 7.40741E-7 " pathEditMode="relative" rAng="0" ptsTypes="FffFF">
                                          <p:cBhvr>
                                            <p:cTn id="8" dur="1000" fill="hold"/>
                                            <p:tgtEl>
                                              <p:spTgt spid="4"/>
                                            </p:tgtEl>
                                            <p:attrNameLst>
                                              <p:attrName>ppt_x</p:attrName>
                                              <p:attrName>ppt_y</p:attrName>
                                            </p:attrNameLst>
                                          </p:cBhvr>
                                          <p:rCtr x="35399" y="-15231"/>
                                        </p:animMotion>
                                      </p:childTnLst>
                                    </p:cTn>
                                  </p:par>
                                  <p:par>
                                    <p:cTn id="9" presetID="44" presetClass="path" presetSubtype="0" repeatCount="indefinite" autoRev="1" fill="hold" grpId="0" nodeType="withEffect">
                                      <p:stCondLst>
                                        <p:cond delay="1000"/>
                                      </p:stCondLst>
                                      <p:childTnLst>
                                        <p:animMotion origin="layout" path="M 2.77778E-7 -0.10301 L -0.16563 -0.19838 C -0.20052 -0.21967 -0.2526 -0.23101 -0.30694 -0.23101 C -0.36875 -0.23101 -0.41788 -0.21967 -0.45278 -0.19838 L -0.61806 -0.10301 " pathEditMode="relative" rAng="0" ptsTypes="FffFF">
                                          <p:cBhvr>
                                            <p:cTn id="10" dur="1000" fill="hold"/>
                                            <p:tgtEl>
                                              <p:spTgt spid="5"/>
                                            </p:tgtEl>
                                            <p:attrNameLst>
                                              <p:attrName>ppt_x</p:attrName>
                                              <p:attrName>ppt_y</p:attrName>
                                            </p:attrNameLst>
                                          </p:cBhvr>
                                          <p:rCtr x="-30903" y="-6412"/>
                                        </p:animMotion>
                                      </p:childTnLst>
                                    </p:cTn>
                                  </p:par>
                                  <p:par>
                                    <p:cTn id="11" presetID="44" presetClass="path" presetSubtype="0" repeatCount="indefinite" fill="hold" grpId="0" nodeType="withEffect">
                                      <p:stCondLst>
                                        <p:cond delay="0"/>
                                      </p:stCondLst>
                                      <p:childTnLst>
                                        <p:animMotion origin="layout" path="M 1.11022E-16 -2.59259E-6 L 0.08837 -0.17847 C 0.10712 -0.21805 0.13507 -0.23889 0.16389 -0.23889 C 0.19705 -0.23889 0.22344 -0.21805 0.24219 -0.17847 L 0.33073 -2.59259E-6 " pathEditMode="relative" rAng="0" ptsTypes="FffFF">
                                          <p:cBhvr>
                                            <p:cTn id="12" dur="2000" fill="hold"/>
                                            <p:tgtEl>
                                              <p:spTgt spid="6"/>
                                            </p:tgtEl>
                                            <p:attrNameLst>
                                              <p:attrName>ppt_x</p:attrName>
                                              <p:attrName>ppt_y</p:attrName>
                                            </p:attrNameLst>
                                          </p:cBhvr>
                                          <p:rCtr x="16528" y="-11944"/>
                                        </p:animMotion>
                                      </p:childTnLst>
                                    </p:cTn>
                                  </p:par>
                                  <p:par>
                                    <p:cTn id="13" presetID="44" presetClass="path" presetSubtype="0" repeatCount="indefinite" fill="hold" grpId="0" nodeType="withEffect">
                                      <p:stCondLst>
                                        <p:cond delay="0"/>
                                      </p:stCondLst>
                                      <p:childTnLst>
                                        <p:animMotion origin="layout" path="M 3.88889E-6 -2.96296E-6 L 0.27829 -0.22963 C 0.33663 -0.28102 0.4243 -0.30856 0.51527 -0.30856 C 0.61927 -0.30856 0.70225 -0.28102 0.76076 -0.22963 L 1.03941 -2.96296E-6 " pathEditMode="relative" rAng="0" ptsTypes="FffFF">
                                          <p:cBhvr>
                                            <p:cTn id="14" dur="2000" fill="hold"/>
                                            <p:tgtEl>
                                              <p:spTgt spid="7"/>
                                            </p:tgtEl>
                                            <p:attrNameLst>
                                              <p:attrName>ppt_x</p:attrName>
                                              <p:attrName>ppt_y</p:attrName>
                                            </p:attrNameLst>
                                          </p:cBhvr>
                                          <p:rCtr x="51979" y="-15440"/>
                                        </p:animMotion>
                                      </p:childTnLst>
                                    </p:cTn>
                                  </p:par>
                                  <p:par>
                                    <p:cTn id="15" presetID="44" presetClass="path" presetSubtype="0" repeatCount="indefinite" fill="hold" grpId="0" nodeType="withEffect">
                                      <p:stCondLst>
                                        <p:cond delay="1500"/>
                                      </p:stCondLst>
                                      <p:childTnLst>
                                        <p:animMotion origin="layout" path="M -2.77778E-6 -2.59259E-6 L 0.14566 -0.24606 C 0.17622 -0.30185 0.22188 -0.33102 0.26979 -0.33102 C 0.32396 -0.33102 0.36719 -0.30185 0.39792 -0.24606 L 0.54341 -2.59259E-6 " pathEditMode="relative" rAng="0" ptsTypes="FffFF">
                                          <p:cBhvr>
                                            <p:cTn id="16" dur="1000" fill="hold"/>
                                            <p:tgtEl>
                                              <p:spTgt spid="8"/>
                                            </p:tgtEl>
                                            <p:attrNameLst>
                                              <p:attrName>ppt_x</p:attrName>
                                              <p:attrName>ppt_y</p:attrName>
                                            </p:attrNameLst>
                                          </p:cBhvr>
                                          <p:rCtr x="27170" y="-16551"/>
                                        </p:animMotion>
                                      </p:childTnLst>
                                    </p:cTn>
                                  </p:par>
                                  <p:par>
                                    <p:cTn id="17" presetID="37" presetClass="path" presetSubtype="0" accel="50000" decel="50000" fill="hold" grpId="0" nodeType="withEffect">
                                      <p:stCondLst>
                                        <p:cond delay="1500"/>
                                      </p:stCondLst>
                                      <p:childTnLst>
                                        <p:animMotion origin="layout" path="M 0.05503 0.03889 L -0.24393 -0.17778 C -0.3066 -0.22639 -0.40018 -0.25278 -0.49775 -0.25278 C -0.60903 -0.25278 -0.69792 -0.22639 -0.76077 -0.17778 L -1.05921 0.03889 " pathEditMode="relative" rAng="0" ptsTypes="FffFF">
                                          <p:cBhvr>
                                            <p:cTn id="18" dur="2000" fill="hold"/>
                                            <p:tgtEl>
                                              <p:spTgt spid="9"/>
                                            </p:tgtEl>
                                            <p:attrNameLst>
                                              <p:attrName>ppt_x</p:attrName>
                                              <p:attrName>ppt_y</p:attrName>
                                            </p:attrNameLst>
                                          </p:cBhvr>
                                          <p:rCtr x="-55712" y="-14583"/>
                                        </p:animMotion>
                                      </p:childTnLst>
                                    </p:cTn>
                                  </p:par>
                                  <p:par>
                                    <p:cTn id="19" presetID="44" presetClass="path" presetSubtype="0" repeatCount="indefinite" fill="hold" grpId="0" nodeType="withEffect">
                                      <p:stCondLst>
                                        <p:cond delay="0"/>
                                      </p:stCondLst>
                                      <p:childTnLst>
                                        <p:animMotion origin="layout" path="M 2.77778E-7 -0.10301 L -0.16563 -0.19838 C -0.20052 -0.21967 -0.2526 -0.23101 -0.30694 -0.23101 C -0.36875 -0.23101 -0.41788 -0.21967 -0.45278 -0.19838 L -0.61806 -0.10301 " pathEditMode="relative" rAng="0" ptsTypes="FffFF">
                                          <p:cBhvr>
                                            <p:cTn id="20" dur="1000" fill="hold"/>
                                            <p:tgtEl>
                                              <p:spTgt spid="10"/>
                                            </p:tgtEl>
                                            <p:attrNameLst>
                                              <p:attrName>ppt_x</p:attrName>
                                              <p:attrName>ppt_y</p:attrName>
                                            </p:attrNameLst>
                                          </p:cBhvr>
                                          <p:rCtr x="-30903" y="-6412"/>
                                        </p:animMotion>
                                      </p:childTnLst>
                                    </p:cTn>
                                  </p:par>
                                  <p:par>
                                    <p:cTn id="21" presetID="44" presetClass="path" presetSubtype="0" repeatCount="indefinite" autoRev="1" fill="hold" grpId="0" nodeType="withEffect">
                                      <p:stCondLst>
                                        <p:cond delay="1500"/>
                                      </p:stCondLst>
                                      <p:childTnLst>
                                        <p:animMotion origin="layout" path="M 3.88889E-6 -4.07407E-6 L 0.11145 -0.14097 C 0.13507 -0.17222 0.17014 -0.18935 0.20694 -0.18935 C 0.24878 -0.18935 0.28177 -0.17222 0.30538 -0.14097 L 0.41736 -4.07407E-6 " pathEditMode="relative" rAng="0" ptsTypes="FffFF">
                                          <p:cBhvr>
                                            <p:cTn id="22" dur="1000" fill="hold"/>
                                            <p:tgtEl>
                                              <p:spTgt spid="11"/>
                                            </p:tgtEl>
                                            <p:attrNameLst>
                                              <p:attrName>ppt_x</p:attrName>
                                              <p:attrName>ppt_y</p:attrName>
                                            </p:attrNameLst>
                                          </p:cBhvr>
                                          <p:rCtr x="20868" y="-9468"/>
                                        </p:animMotion>
                                      </p:childTnLst>
                                    </p:cTn>
                                  </p:par>
                                  <p:par>
                                    <p:cTn id="23" presetID="41" presetClass="path" presetSubtype="0" repeatCount="indefinite" accel="50000" decel="50000" fill="hold" grpId="1" nodeType="withEffect">
                                      <p:stCondLst>
                                        <p:cond delay="1500"/>
                                      </p:stCondLst>
                                      <p:childTnLst>
                                        <p:animMotion origin="layout" path="M 0.06354 -0.14074 C 0.04392 -0.14653 -0.02483 -0.15208 -0.04861 -0.15208 C -0.20052 -0.15208 -0.35677 -0.06273 -0.35677 0.02685 C -0.35677 -0.01829 -0.4349 -0.06273 -0.50868 -0.06273 C -0.5868 -0.06273 -0.66076 -0.01759 -0.66076 0.02685 C -0.66076 0.00463 -0.69983 -0.01829 -0.73889 -0.01829 C -0.77795 -0.01829 -0.81701 0.00393 -0.81701 0.02685 C -0.81701 0.01528 -0.83646 0.00463 -0.85608 0.00463 C -0.87552 0.00463 -0.89496 0.01597 -0.89496 0.02685 C -0.89496 0.02083 -0.90521 0.01528 -0.91458 0.01528 C -0.91962 0.01528 -0.93403 0.02106 -0.93403 0.02685 C -0.93403 0.02384 -0.93924 0.02083 -0.94427 0.02083 C -0.94427 0.02037 -0.95451 0.02384 -0.95451 0.02685 C -0.95451 0.02523 -0.95451 0.02384 -0.95955 0.02384 C -0.95955 0.02454 -0.96458 0.02546 -0.96458 0.02685 C -0.96458 0.02616 -0.96458 0.02523 -0.96458 0.02454 C -0.96979 0.02454 -0.96979 0.02523 -0.96979 0.02616 C -0.97483 0.02616 -0.97483 0.02546 -0.97483 0.02454 C -0.97986 0.02454 -0.97986 0.02523 -0.97986 0.02616 " pathEditMode="relative" rAng="0" ptsTypes="fffffffffffffffffff">
                                          <p:cBhvr>
                                            <p:cTn id="24" dur="2000" fill="hold"/>
                                            <p:tgtEl>
                                              <p:spTgt spid="9"/>
                                            </p:tgtEl>
                                            <p:attrNameLst>
                                              <p:attrName>ppt_x</p:attrName>
                                              <p:attrName>ppt_y</p:attrName>
                                            </p:attrNameLst>
                                          </p:cBhvr>
                                          <p:rCtr x="-52170" y="7801"/>
                                        </p:animMotion>
                                      </p:childTnLst>
                                    </p:cTn>
                                  </p:par>
                                  <p:par>
                                    <p:cTn id="25" presetID="44" presetClass="path" presetSubtype="0" repeatCount="indefinite" fill="hold" grpId="0" nodeType="withEffect">
                                      <p:stCondLst>
                                        <p:cond delay="0"/>
                                      </p:stCondLst>
                                      <p:childTnLst>
                                        <p:animMotion origin="layout" path="M -2.5E-6 -2.96296E-6 L -0.16475 -0.20671 C -0.1993 -0.25509 -0.25104 -0.27708 -0.30521 -0.27708 C -0.36632 -0.27708 -0.41528 -0.25509 -0.45 -0.20671 L -0.61423 -2.96296E-6 " pathEditMode="relative" rAng="0" ptsTypes="FffFF">
                                          <p:cBhvr>
                                            <p:cTn id="26" dur="1000" fill="hold"/>
                                            <p:tgtEl>
                                              <p:spTgt spid="12"/>
                                            </p:tgtEl>
                                            <p:attrNameLst>
                                              <p:attrName>ppt_x</p:attrName>
                                              <p:attrName>ppt_y</p:attrName>
                                            </p:attrNameLst>
                                          </p:cBhvr>
                                          <p:rCtr x="-30712" y="-13866"/>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2" presetClass="emph" presetSubtype="0" repeatCount="indefinite" fill="hold" grpId="1" nodeType="afterEffect">
                                      <p:stCondLst>
                                        <p:cond delay="0"/>
                                      </p:stCondLst>
                                      <p:endCondLst>
                                        <p:cond evt="onNext" delay="0">
                                          <p:tgtEl>
                                            <p:sldTgt/>
                                          </p:tgtEl>
                                        </p:cond>
                                      </p:endCondLst>
                                      <p:childTnLst>
                                        <p:animRot by="120000">
                                          <p:cBhvr>
                                            <p:cTn id="35" dur="200" fill="hold">
                                              <p:stCondLst>
                                                <p:cond delay="0"/>
                                              </p:stCondLst>
                                            </p:cTn>
                                            <p:tgtEl>
                                              <p:spTgt spid="70"/>
                                            </p:tgtEl>
                                            <p:attrNameLst>
                                              <p:attrName>r</p:attrName>
                                            </p:attrNameLst>
                                          </p:cBhvr>
                                        </p:animRot>
                                        <p:animRot by="-240000">
                                          <p:cBhvr>
                                            <p:cTn id="36" dur="400" fill="hold">
                                              <p:stCondLst>
                                                <p:cond delay="400"/>
                                              </p:stCondLst>
                                            </p:cTn>
                                            <p:tgtEl>
                                              <p:spTgt spid="70"/>
                                            </p:tgtEl>
                                            <p:attrNameLst>
                                              <p:attrName>r</p:attrName>
                                            </p:attrNameLst>
                                          </p:cBhvr>
                                        </p:animRot>
                                        <p:animRot by="240000">
                                          <p:cBhvr>
                                            <p:cTn id="37" dur="400" fill="hold">
                                              <p:stCondLst>
                                                <p:cond delay="800"/>
                                              </p:stCondLst>
                                            </p:cTn>
                                            <p:tgtEl>
                                              <p:spTgt spid="70"/>
                                            </p:tgtEl>
                                            <p:attrNameLst>
                                              <p:attrName>r</p:attrName>
                                            </p:attrNameLst>
                                          </p:cBhvr>
                                        </p:animRot>
                                        <p:animRot by="-240000">
                                          <p:cBhvr>
                                            <p:cTn id="38" dur="400" fill="hold">
                                              <p:stCondLst>
                                                <p:cond delay="1200"/>
                                              </p:stCondLst>
                                            </p:cTn>
                                            <p:tgtEl>
                                              <p:spTgt spid="70"/>
                                            </p:tgtEl>
                                            <p:attrNameLst>
                                              <p:attrName>r</p:attrName>
                                            </p:attrNameLst>
                                          </p:cBhvr>
                                        </p:animRot>
                                        <p:animRot by="120000">
                                          <p:cBhvr>
                                            <p:cTn id="39" dur="400" fill="hold">
                                              <p:stCondLst>
                                                <p:cond delay="1600"/>
                                              </p:stCondLst>
                                            </p:cTn>
                                            <p:tgtEl>
                                              <p:spTgt spid="70"/>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70"/>
                                            </p:tgtEl>
                                          </p:cBhvr>
                                        </p:animEffect>
                                        <p:set>
                                          <p:cBhvr>
                                            <p:cTn id="44" dur="1" fill="hold">
                                              <p:stCondLst>
                                                <p:cond delay="499"/>
                                              </p:stCondLst>
                                            </p:cTn>
                                            <p:tgtEl>
                                              <p:spTgt spid="7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ppt_x"/>
                                              </p:val>
                                            </p:tav>
                                            <p:tav tm="100000">
                                              <p:val>
                                                <p:strVal val="#ppt_x"/>
                                              </p:val>
                                            </p:tav>
                                          </p:tavLst>
                                        </p:anim>
                                        <p:anim calcmode="lin" valueType="num">
                                          <p:cBhvr additive="base">
                                            <p:cTn id="52" dur="500" fill="hold"/>
                                            <p:tgtEl>
                                              <p:spTgt spid="88"/>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32" presetClass="emph" presetSubtype="0" repeatCount="indefinite" fill="hold" grpId="1" nodeType="afterEffect">
                                      <p:stCondLst>
                                        <p:cond delay="0"/>
                                      </p:stCondLst>
                                      <p:endCondLst>
                                        <p:cond evt="onNext" delay="0">
                                          <p:tgtEl>
                                            <p:sldTgt/>
                                          </p:tgtEl>
                                        </p:cond>
                                      </p:endCondLst>
                                      <p:childTnLst>
                                        <p:animRot by="120000">
                                          <p:cBhvr>
                                            <p:cTn id="55" dur="200" fill="hold">
                                              <p:stCondLst>
                                                <p:cond delay="0"/>
                                              </p:stCondLst>
                                            </p:cTn>
                                            <p:tgtEl>
                                              <p:spTgt spid="88"/>
                                            </p:tgtEl>
                                            <p:attrNameLst>
                                              <p:attrName>r</p:attrName>
                                            </p:attrNameLst>
                                          </p:cBhvr>
                                        </p:animRot>
                                        <p:animRot by="-240000">
                                          <p:cBhvr>
                                            <p:cTn id="56" dur="400" fill="hold">
                                              <p:stCondLst>
                                                <p:cond delay="400"/>
                                              </p:stCondLst>
                                            </p:cTn>
                                            <p:tgtEl>
                                              <p:spTgt spid="88"/>
                                            </p:tgtEl>
                                            <p:attrNameLst>
                                              <p:attrName>r</p:attrName>
                                            </p:attrNameLst>
                                          </p:cBhvr>
                                        </p:animRot>
                                        <p:animRot by="240000">
                                          <p:cBhvr>
                                            <p:cTn id="57" dur="400" fill="hold">
                                              <p:stCondLst>
                                                <p:cond delay="800"/>
                                              </p:stCondLst>
                                            </p:cTn>
                                            <p:tgtEl>
                                              <p:spTgt spid="88"/>
                                            </p:tgtEl>
                                            <p:attrNameLst>
                                              <p:attrName>r</p:attrName>
                                            </p:attrNameLst>
                                          </p:cBhvr>
                                        </p:animRot>
                                        <p:animRot by="-240000">
                                          <p:cBhvr>
                                            <p:cTn id="58" dur="400" fill="hold">
                                              <p:stCondLst>
                                                <p:cond delay="1200"/>
                                              </p:stCondLst>
                                            </p:cTn>
                                            <p:tgtEl>
                                              <p:spTgt spid="88"/>
                                            </p:tgtEl>
                                            <p:attrNameLst>
                                              <p:attrName>r</p:attrName>
                                            </p:attrNameLst>
                                          </p:cBhvr>
                                        </p:animRot>
                                        <p:animRot by="120000">
                                          <p:cBhvr>
                                            <p:cTn id="59" dur="400" fill="hold">
                                              <p:stCondLst>
                                                <p:cond delay="1600"/>
                                              </p:stCondLst>
                                            </p:cTn>
                                            <p:tgtEl>
                                              <p:spTgt spid="88"/>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500"/>
                                            <p:tgtEl>
                                              <p:spTgt spid="88"/>
                                            </p:tgtEl>
                                          </p:cBhvr>
                                        </p:animEffect>
                                        <p:set>
                                          <p:cBhvr>
                                            <p:cTn id="64" dur="1" fill="hold">
                                              <p:stCondLst>
                                                <p:cond delay="499"/>
                                              </p:stCondLst>
                                            </p:cTn>
                                            <p:tgtEl>
                                              <p:spTgt spid="88"/>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32" presetClass="emph" presetSubtype="0" repeatCount="indefinite" fill="hold" grpId="1" nodeType="afterEffect">
                                      <p:stCondLst>
                                        <p:cond delay="0"/>
                                      </p:stCondLst>
                                      <p:endCondLst>
                                        <p:cond evt="onNext" delay="0">
                                          <p:tgtEl>
                                            <p:sldTgt/>
                                          </p:tgtEl>
                                        </p:cond>
                                      </p:endCondLst>
                                      <p:childTnLst>
                                        <p:animRot by="120000">
                                          <p:cBhvr>
                                            <p:cTn id="75" dur="200" fill="hold">
                                              <p:stCondLst>
                                                <p:cond delay="0"/>
                                              </p:stCondLst>
                                            </p:cTn>
                                            <p:tgtEl>
                                              <p:spTgt spid="90"/>
                                            </p:tgtEl>
                                            <p:attrNameLst>
                                              <p:attrName>r</p:attrName>
                                            </p:attrNameLst>
                                          </p:cBhvr>
                                        </p:animRot>
                                        <p:animRot by="-240000">
                                          <p:cBhvr>
                                            <p:cTn id="76" dur="400" fill="hold">
                                              <p:stCondLst>
                                                <p:cond delay="400"/>
                                              </p:stCondLst>
                                            </p:cTn>
                                            <p:tgtEl>
                                              <p:spTgt spid="90"/>
                                            </p:tgtEl>
                                            <p:attrNameLst>
                                              <p:attrName>r</p:attrName>
                                            </p:attrNameLst>
                                          </p:cBhvr>
                                        </p:animRot>
                                        <p:animRot by="240000">
                                          <p:cBhvr>
                                            <p:cTn id="77" dur="400" fill="hold">
                                              <p:stCondLst>
                                                <p:cond delay="800"/>
                                              </p:stCondLst>
                                            </p:cTn>
                                            <p:tgtEl>
                                              <p:spTgt spid="90"/>
                                            </p:tgtEl>
                                            <p:attrNameLst>
                                              <p:attrName>r</p:attrName>
                                            </p:attrNameLst>
                                          </p:cBhvr>
                                        </p:animRot>
                                        <p:animRot by="-240000">
                                          <p:cBhvr>
                                            <p:cTn id="78" dur="400" fill="hold">
                                              <p:stCondLst>
                                                <p:cond delay="1200"/>
                                              </p:stCondLst>
                                            </p:cTn>
                                            <p:tgtEl>
                                              <p:spTgt spid="90"/>
                                            </p:tgtEl>
                                            <p:attrNameLst>
                                              <p:attrName>r</p:attrName>
                                            </p:attrNameLst>
                                          </p:cBhvr>
                                        </p:animRot>
                                        <p:animRot by="120000">
                                          <p:cBhvr>
                                            <p:cTn id="79" dur="400" fill="hold">
                                              <p:stCondLst>
                                                <p:cond delay="1600"/>
                                              </p:stCondLst>
                                            </p:cTn>
                                            <p:tgtEl>
                                              <p:spTgt spid="90"/>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90"/>
                                            </p:tgtEl>
                                          </p:cBhvr>
                                        </p:animEffect>
                                        <p:set>
                                          <p:cBhvr>
                                            <p:cTn id="84" dur="1" fill="hold">
                                              <p:stCondLst>
                                                <p:cond delay="499"/>
                                              </p:stCondLst>
                                            </p:cTn>
                                            <p:tgtEl>
                                              <p:spTgt spid="90"/>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childTnLst>
                              </p:cTn>
                            </p:par>
                            <p:par>
                              <p:cTn id="88" fill="hold">
                                <p:stCondLst>
                                  <p:cond delay="500"/>
                                </p:stCondLst>
                                <p:childTnLst>
                                  <p:par>
                                    <p:cTn id="89" presetID="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fill="hold"/>
                                            <p:tgtEl>
                                              <p:spTgt spid="92"/>
                                            </p:tgtEl>
                                            <p:attrNameLst>
                                              <p:attrName>ppt_x</p:attrName>
                                            </p:attrNameLst>
                                          </p:cBhvr>
                                          <p:tavLst>
                                            <p:tav tm="0">
                                              <p:val>
                                                <p:strVal val="#ppt_x"/>
                                              </p:val>
                                            </p:tav>
                                            <p:tav tm="100000">
                                              <p:val>
                                                <p:strVal val="#ppt_x"/>
                                              </p:val>
                                            </p:tav>
                                          </p:tavLst>
                                        </p:anim>
                                        <p:anim calcmode="lin" valueType="num">
                                          <p:cBhvr additive="base">
                                            <p:cTn id="92" dur="500" fill="hold"/>
                                            <p:tgtEl>
                                              <p:spTgt spid="92"/>
                                            </p:tgtEl>
                                            <p:attrNameLst>
                                              <p:attrName>ppt_y</p:attrName>
                                            </p:attrNameLst>
                                          </p:cBhvr>
                                          <p:tavLst>
                                            <p:tav tm="0">
                                              <p:val>
                                                <p:strVal val="1+#ppt_h/2"/>
                                              </p:val>
                                            </p:tav>
                                            <p:tav tm="100000">
                                              <p:val>
                                                <p:strVal val="#ppt_y"/>
                                              </p:val>
                                            </p:tav>
                                          </p:tavLst>
                                        </p:anim>
                                      </p:childTnLst>
                                    </p:cTn>
                                  </p:par>
                                </p:childTnLst>
                              </p:cTn>
                            </p:par>
                            <p:par>
                              <p:cTn id="93" fill="hold">
                                <p:stCondLst>
                                  <p:cond delay="1000"/>
                                </p:stCondLst>
                                <p:childTnLst>
                                  <p:par>
                                    <p:cTn id="94" presetID="32" presetClass="emph" presetSubtype="0" repeatCount="indefinite" fill="hold" grpId="1" nodeType="afterEffect">
                                      <p:stCondLst>
                                        <p:cond delay="0"/>
                                      </p:stCondLst>
                                      <p:endCondLst>
                                        <p:cond evt="onNext" delay="0">
                                          <p:tgtEl>
                                            <p:sldTgt/>
                                          </p:tgtEl>
                                        </p:cond>
                                      </p:endCondLst>
                                      <p:childTnLst>
                                        <p:animRot by="120000">
                                          <p:cBhvr>
                                            <p:cTn id="95" dur="200" fill="hold">
                                              <p:stCondLst>
                                                <p:cond delay="0"/>
                                              </p:stCondLst>
                                            </p:cTn>
                                            <p:tgtEl>
                                              <p:spTgt spid="92"/>
                                            </p:tgtEl>
                                            <p:attrNameLst>
                                              <p:attrName>r</p:attrName>
                                            </p:attrNameLst>
                                          </p:cBhvr>
                                        </p:animRot>
                                        <p:animRot by="-240000">
                                          <p:cBhvr>
                                            <p:cTn id="96" dur="400" fill="hold">
                                              <p:stCondLst>
                                                <p:cond delay="400"/>
                                              </p:stCondLst>
                                            </p:cTn>
                                            <p:tgtEl>
                                              <p:spTgt spid="92"/>
                                            </p:tgtEl>
                                            <p:attrNameLst>
                                              <p:attrName>r</p:attrName>
                                            </p:attrNameLst>
                                          </p:cBhvr>
                                        </p:animRot>
                                        <p:animRot by="240000">
                                          <p:cBhvr>
                                            <p:cTn id="97" dur="400" fill="hold">
                                              <p:stCondLst>
                                                <p:cond delay="800"/>
                                              </p:stCondLst>
                                            </p:cTn>
                                            <p:tgtEl>
                                              <p:spTgt spid="92"/>
                                            </p:tgtEl>
                                            <p:attrNameLst>
                                              <p:attrName>r</p:attrName>
                                            </p:attrNameLst>
                                          </p:cBhvr>
                                        </p:animRot>
                                        <p:animRot by="-240000">
                                          <p:cBhvr>
                                            <p:cTn id="98" dur="400" fill="hold">
                                              <p:stCondLst>
                                                <p:cond delay="1200"/>
                                              </p:stCondLst>
                                            </p:cTn>
                                            <p:tgtEl>
                                              <p:spTgt spid="92"/>
                                            </p:tgtEl>
                                            <p:attrNameLst>
                                              <p:attrName>r</p:attrName>
                                            </p:attrNameLst>
                                          </p:cBhvr>
                                        </p:animRot>
                                        <p:animRot by="120000">
                                          <p:cBhvr>
                                            <p:cTn id="99" dur="400" fill="hold">
                                              <p:stCondLst>
                                                <p:cond delay="1600"/>
                                              </p:stCondLst>
                                            </p:cTn>
                                            <p:tgtEl>
                                              <p:spTgt spid="92"/>
                                            </p:tgtEl>
                                            <p:attrNameLst>
                                              <p:attrName>r</p:attrName>
                                            </p:attrNameLst>
                                          </p:cBhvr>
                                        </p:animRo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2" nodeType="clickEffect">
                                      <p:stCondLst>
                                        <p:cond delay="0"/>
                                      </p:stCondLst>
                                      <p:childTnLst>
                                        <p:animEffect transition="out" filter="fade">
                                          <p:cBhvr>
                                            <p:cTn id="103" dur="500"/>
                                            <p:tgtEl>
                                              <p:spTgt spid="92"/>
                                            </p:tgtEl>
                                          </p:cBhvr>
                                        </p:animEffect>
                                        <p:set>
                                          <p:cBhvr>
                                            <p:cTn id="104" dur="1" fill="hold">
                                              <p:stCondLst>
                                                <p:cond delay="499"/>
                                              </p:stCondLst>
                                            </p:cTn>
                                            <p:tgtEl>
                                              <p:spTgt spid="92"/>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fade">
                                          <p:cBhvr>
                                            <p:cTn id="107" dur="500"/>
                                            <p:tgtEl>
                                              <p:spTgt spid="93"/>
                                            </p:tgtEl>
                                          </p:cBhvr>
                                        </p:animEffect>
                                      </p:childTnLst>
                                    </p:cTn>
                                  </p:par>
                                </p:childTnLst>
                              </p:cTn>
                            </p:par>
                            <p:par>
                              <p:cTn id="108" fill="hold">
                                <p:stCondLst>
                                  <p:cond delay="500"/>
                                </p:stCondLst>
                                <p:childTnLst>
                                  <p:par>
                                    <p:cTn id="109" presetID="2" presetClass="entr" presetSubtype="4"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 calcmode="lin" valueType="num">
                                          <p:cBhvr additive="base">
                                            <p:cTn id="111" dur="500" fill="hold"/>
                                            <p:tgtEl>
                                              <p:spTgt spid="94"/>
                                            </p:tgtEl>
                                            <p:attrNameLst>
                                              <p:attrName>ppt_x</p:attrName>
                                            </p:attrNameLst>
                                          </p:cBhvr>
                                          <p:tavLst>
                                            <p:tav tm="0">
                                              <p:val>
                                                <p:strVal val="#ppt_x"/>
                                              </p:val>
                                            </p:tav>
                                            <p:tav tm="100000">
                                              <p:val>
                                                <p:strVal val="#ppt_x"/>
                                              </p:val>
                                            </p:tav>
                                          </p:tavLst>
                                        </p:anim>
                                        <p:anim calcmode="lin" valueType="num">
                                          <p:cBhvr additive="base">
                                            <p:cTn id="112" dur="500" fill="hold"/>
                                            <p:tgtEl>
                                              <p:spTgt spid="94"/>
                                            </p:tgtEl>
                                            <p:attrNameLst>
                                              <p:attrName>ppt_y</p:attrName>
                                            </p:attrNameLst>
                                          </p:cBhvr>
                                          <p:tavLst>
                                            <p:tav tm="0">
                                              <p:val>
                                                <p:strVal val="1+#ppt_h/2"/>
                                              </p:val>
                                            </p:tav>
                                            <p:tav tm="100000">
                                              <p:val>
                                                <p:strVal val="#ppt_y"/>
                                              </p:val>
                                            </p:tav>
                                          </p:tavLst>
                                        </p:anim>
                                      </p:childTnLst>
                                    </p:cTn>
                                  </p:par>
                                </p:childTnLst>
                              </p:cTn>
                            </p:par>
                            <p:par>
                              <p:cTn id="113" fill="hold">
                                <p:stCondLst>
                                  <p:cond delay="1000"/>
                                </p:stCondLst>
                                <p:childTnLst>
                                  <p:par>
                                    <p:cTn id="114" presetID="32" presetClass="emph" presetSubtype="0" repeatCount="indefinite" fill="hold" grpId="1" nodeType="afterEffect">
                                      <p:stCondLst>
                                        <p:cond delay="0"/>
                                      </p:stCondLst>
                                      <p:endCondLst>
                                        <p:cond evt="onNext" delay="0">
                                          <p:tgtEl>
                                            <p:sldTgt/>
                                          </p:tgtEl>
                                        </p:cond>
                                      </p:endCondLst>
                                      <p:childTnLst>
                                        <p:animRot by="120000">
                                          <p:cBhvr>
                                            <p:cTn id="115" dur="200" fill="hold">
                                              <p:stCondLst>
                                                <p:cond delay="0"/>
                                              </p:stCondLst>
                                            </p:cTn>
                                            <p:tgtEl>
                                              <p:spTgt spid="94"/>
                                            </p:tgtEl>
                                            <p:attrNameLst>
                                              <p:attrName>r</p:attrName>
                                            </p:attrNameLst>
                                          </p:cBhvr>
                                        </p:animRot>
                                        <p:animRot by="-240000">
                                          <p:cBhvr>
                                            <p:cTn id="116" dur="400" fill="hold">
                                              <p:stCondLst>
                                                <p:cond delay="400"/>
                                              </p:stCondLst>
                                            </p:cTn>
                                            <p:tgtEl>
                                              <p:spTgt spid="94"/>
                                            </p:tgtEl>
                                            <p:attrNameLst>
                                              <p:attrName>r</p:attrName>
                                            </p:attrNameLst>
                                          </p:cBhvr>
                                        </p:animRot>
                                        <p:animRot by="240000">
                                          <p:cBhvr>
                                            <p:cTn id="117" dur="400" fill="hold">
                                              <p:stCondLst>
                                                <p:cond delay="800"/>
                                              </p:stCondLst>
                                            </p:cTn>
                                            <p:tgtEl>
                                              <p:spTgt spid="94"/>
                                            </p:tgtEl>
                                            <p:attrNameLst>
                                              <p:attrName>r</p:attrName>
                                            </p:attrNameLst>
                                          </p:cBhvr>
                                        </p:animRot>
                                        <p:animRot by="-240000">
                                          <p:cBhvr>
                                            <p:cTn id="118" dur="400" fill="hold">
                                              <p:stCondLst>
                                                <p:cond delay="1200"/>
                                              </p:stCondLst>
                                            </p:cTn>
                                            <p:tgtEl>
                                              <p:spTgt spid="94"/>
                                            </p:tgtEl>
                                            <p:attrNameLst>
                                              <p:attrName>r</p:attrName>
                                            </p:attrNameLst>
                                          </p:cBhvr>
                                        </p:animRot>
                                        <p:animRot by="120000">
                                          <p:cBhvr>
                                            <p:cTn id="119" dur="400" fill="hold">
                                              <p:stCondLst>
                                                <p:cond delay="1600"/>
                                              </p:stCondLst>
                                            </p:cTn>
                                            <p:tgtEl>
                                              <p:spTgt spid="94"/>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2" nodeType="clickEffect">
                                      <p:stCondLst>
                                        <p:cond delay="0"/>
                                      </p:stCondLst>
                                      <p:childTnLst>
                                        <p:animEffect transition="out" filter="fade">
                                          <p:cBhvr>
                                            <p:cTn id="123" dur="500"/>
                                            <p:tgtEl>
                                              <p:spTgt spid="94"/>
                                            </p:tgtEl>
                                          </p:cBhvr>
                                        </p:animEffect>
                                        <p:set>
                                          <p:cBhvr>
                                            <p:cTn id="124" dur="1" fill="hold">
                                              <p:stCondLst>
                                                <p:cond delay="499"/>
                                              </p:stCondLst>
                                            </p:cTn>
                                            <p:tgtEl>
                                              <p:spTgt spid="94"/>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fade">
                                          <p:cBhvr>
                                            <p:cTn id="127" dur="500"/>
                                            <p:tgtEl>
                                              <p:spTgt spid="95"/>
                                            </p:tgtEl>
                                          </p:cBhvr>
                                        </p:animEffect>
                                      </p:childTnLst>
                                    </p:cTn>
                                  </p:par>
                                </p:childTnLst>
                              </p:cTn>
                            </p:par>
                            <p:par>
                              <p:cTn id="128" fill="hold">
                                <p:stCondLst>
                                  <p:cond delay="500"/>
                                </p:stCondLst>
                                <p:childTnLst>
                                  <p:par>
                                    <p:cTn id="129" presetID="2" presetClass="entr" presetSubtype="4" fill="hold" grpId="0" nodeType="after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additive="base">
                                            <p:cTn id="131" dur="500" fill="hold"/>
                                            <p:tgtEl>
                                              <p:spTgt spid="96"/>
                                            </p:tgtEl>
                                            <p:attrNameLst>
                                              <p:attrName>ppt_x</p:attrName>
                                            </p:attrNameLst>
                                          </p:cBhvr>
                                          <p:tavLst>
                                            <p:tav tm="0">
                                              <p:val>
                                                <p:strVal val="#ppt_x"/>
                                              </p:val>
                                            </p:tav>
                                            <p:tav tm="100000">
                                              <p:val>
                                                <p:strVal val="#ppt_x"/>
                                              </p:val>
                                            </p:tav>
                                          </p:tavLst>
                                        </p:anim>
                                        <p:anim calcmode="lin" valueType="num">
                                          <p:cBhvr additive="base">
                                            <p:cTn id="132" dur="500" fill="hold"/>
                                            <p:tgtEl>
                                              <p:spTgt spid="96"/>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32" presetClass="emph" presetSubtype="0" repeatCount="indefinite" fill="hold" grpId="1" nodeType="afterEffect">
                                      <p:stCondLst>
                                        <p:cond delay="0"/>
                                      </p:stCondLst>
                                      <p:endCondLst>
                                        <p:cond evt="onNext" delay="0">
                                          <p:tgtEl>
                                            <p:sldTgt/>
                                          </p:tgtEl>
                                        </p:cond>
                                      </p:endCondLst>
                                      <p:childTnLst>
                                        <p:animRot by="120000">
                                          <p:cBhvr>
                                            <p:cTn id="135" dur="200" fill="hold">
                                              <p:stCondLst>
                                                <p:cond delay="0"/>
                                              </p:stCondLst>
                                            </p:cTn>
                                            <p:tgtEl>
                                              <p:spTgt spid="96"/>
                                            </p:tgtEl>
                                            <p:attrNameLst>
                                              <p:attrName>r</p:attrName>
                                            </p:attrNameLst>
                                          </p:cBhvr>
                                        </p:animRot>
                                        <p:animRot by="-240000">
                                          <p:cBhvr>
                                            <p:cTn id="136" dur="400" fill="hold">
                                              <p:stCondLst>
                                                <p:cond delay="400"/>
                                              </p:stCondLst>
                                            </p:cTn>
                                            <p:tgtEl>
                                              <p:spTgt spid="96"/>
                                            </p:tgtEl>
                                            <p:attrNameLst>
                                              <p:attrName>r</p:attrName>
                                            </p:attrNameLst>
                                          </p:cBhvr>
                                        </p:animRot>
                                        <p:animRot by="240000">
                                          <p:cBhvr>
                                            <p:cTn id="137" dur="400" fill="hold">
                                              <p:stCondLst>
                                                <p:cond delay="800"/>
                                              </p:stCondLst>
                                            </p:cTn>
                                            <p:tgtEl>
                                              <p:spTgt spid="96"/>
                                            </p:tgtEl>
                                            <p:attrNameLst>
                                              <p:attrName>r</p:attrName>
                                            </p:attrNameLst>
                                          </p:cBhvr>
                                        </p:animRot>
                                        <p:animRot by="-240000">
                                          <p:cBhvr>
                                            <p:cTn id="138" dur="400" fill="hold">
                                              <p:stCondLst>
                                                <p:cond delay="1200"/>
                                              </p:stCondLst>
                                            </p:cTn>
                                            <p:tgtEl>
                                              <p:spTgt spid="96"/>
                                            </p:tgtEl>
                                            <p:attrNameLst>
                                              <p:attrName>r</p:attrName>
                                            </p:attrNameLst>
                                          </p:cBhvr>
                                        </p:animRot>
                                        <p:animRot by="120000">
                                          <p:cBhvr>
                                            <p:cTn id="139" dur="400" fill="hold">
                                              <p:stCondLst>
                                                <p:cond delay="1600"/>
                                              </p:stCondLst>
                                            </p:cTn>
                                            <p:tgtEl>
                                              <p:spTgt spid="96"/>
                                            </p:tgtEl>
                                            <p:attrNameLst>
                                              <p:attrName>r</p:attrName>
                                            </p:attrNameLst>
                                          </p:cBhvr>
                                        </p:animRo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2" nodeType="clickEffect">
                                      <p:stCondLst>
                                        <p:cond delay="0"/>
                                      </p:stCondLst>
                                      <p:childTnLst>
                                        <p:animEffect transition="out" filter="fade">
                                          <p:cBhvr>
                                            <p:cTn id="143" dur="500"/>
                                            <p:tgtEl>
                                              <p:spTgt spid="96"/>
                                            </p:tgtEl>
                                          </p:cBhvr>
                                        </p:animEffect>
                                        <p:set>
                                          <p:cBhvr>
                                            <p:cTn id="144" dur="1" fill="hold">
                                              <p:stCondLst>
                                                <p:cond delay="499"/>
                                              </p:stCondLst>
                                            </p:cTn>
                                            <p:tgtEl>
                                              <p:spTgt spid="96"/>
                                            </p:tgtEl>
                                            <p:attrNameLst>
                                              <p:attrName>style.visibility</p:attrName>
                                            </p:attrNameLst>
                                          </p:cBhvr>
                                          <p:to>
                                            <p:strVal val="hidden"/>
                                          </p:to>
                                        </p:set>
                                      </p:childTnLst>
                                    </p:cTn>
                                  </p:par>
                                  <p:par>
                                    <p:cTn id="145" presetID="10"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par>
                              <p:cTn id="148" fill="hold">
                                <p:stCondLst>
                                  <p:cond delay="500"/>
                                </p:stCondLst>
                                <p:childTnLst>
                                  <p:par>
                                    <p:cTn id="149" presetID="2" presetClass="entr" presetSubtype="4" fill="hold" grpId="0" nodeType="after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childTnLst>
                              </p:cTn>
                            </p:par>
                            <p:par>
                              <p:cTn id="153" fill="hold">
                                <p:stCondLst>
                                  <p:cond delay="1000"/>
                                </p:stCondLst>
                                <p:childTnLst>
                                  <p:par>
                                    <p:cTn id="154" presetID="32" presetClass="emph" presetSubtype="0" repeatCount="indefinite" fill="hold" grpId="1" nodeType="afterEffect">
                                      <p:stCondLst>
                                        <p:cond delay="0"/>
                                      </p:stCondLst>
                                      <p:endCondLst>
                                        <p:cond evt="onNext" delay="0">
                                          <p:tgtEl>
                                            <p:sldTgt/>
                                          </p:tgtEl>
                                        </p:cond>
                                      </p:endCondLst>
                                      <p:childTnLst>
                                        <p:animRot by="120000">
                                          <p:cBhvr>
                                            <p:cTn id="155" dur="200" fill="hold">
                                              <p:stCondLst>
                                                <p:cond delay="0"/>
                                              </p:stCondLst>
                                            </p:cTn>
                                            <p:tgtEl>
                                              <p:spTgt spid="98"/>
                                            </p:tgtEl>
                                            <p:attrNameLst>
                                              <p:attrName>r</p:attrName>
                                            </p:attrNameLst>
                                          </p:cBhvr>
                                        </p:animRot>
                                        <p:animRot by="-240000">
                                          <p:cBhvr>
                                            <p:cTn id="156" dur="400" fill="hold">
                                              <p:stCondLst>
                                                <p:cond delay="400"/>
                                              </p:stCondLst>
                                            </p:cTn>
                                            <p:tgtEl>
                                              <p:spTgt spid="98"/>
                                            </p:tgtEl>
                                            <p:attrNameLst>
                                              <p:attrName>r</p:attrName>
                                            </p:attrNameLst>
                                          </p:cBhvr>
                                        </p:animRot>
                                        <p:animRot by="240000">
                                          <p:cBhvr>
                                            <p:cTn id="157" dur="400" fill="hold">
                                              <p:stCondLst>
                                                <p:cond delay="800"/>
                                              </p:stCondLst>
                                            </p:cTn>
                                            <p:tgtEl>
                                              <p:spTgt spid="98"/>
                                            </p:tgtEl>
                                            <p:attrNameLst>
                                              <p:attrName>r</p:attrName>
                                            </p:attrNameLst>
                                          </p:cBhvr>
                                        </p:animRot>
                                        <p:animRot by="-240000">
                                          <p:cBhvr>
                                            <p:cTn id="158" dur="400" fill="hold">
                                              <p:stCondLst>
                                                <p:cond delay="1200"/>
                                              </p:stCondLst>
                                            </p:cTn>
                                            <p:tgtEl>
                                              <p:spTgt spid="98"/>
                                            </p:tgtEl>
                                            <p:attrNameLst>
                                              <p:attrName>r</p:attrName>
                                            </p:attrNameLst>
                                          </p:cBhvr>
                                        </p:animRot>
                                        <p:animRot by="120000">
                                          <p:cBhvr>
                                            <p:cTn id="159" dur="400" fill="hold">
                                              <p:stCondLst>
                                                <p:cond delay="1600"/>
                                              </p:stCondLst>
                                            </p:cTn>
                                            <p:tgtEl>
                                              <p:spTgt spid="9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2" nodeType="clickEffect">
                                      <p:stCondLst>
                                        <p:cond delay="0"/>
                                      </p:stCondLst>
                                      <p:childTnLst>
                                        <p:animEffect transition="out" filter="fade">
                                          <p:cBhvr>
                                            <p:cTn id="163" dur="500"/>
                                            <p:tgtEl>
                                              <p:spTgt spid="98"/>
                                            </p:tgtEl>
                                          </p:cBhvr>
                                        </p:animEffect>
                                        <p:set>
                                          <p:cBhvr>
                                            <p:cTn id="164" dur="1" fill="hold">
                                              <p:stCondLst>
                                                <p:cond delay="499"/>
                                              </p:stCondLst>
                                            </p:cTn>
                                            <p:tgtEl>
                                              <p:spTgt spid="98"/>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animEffect transition="in" filter="fade">
                                          <p:cBhvr>
                                            <p:cTn id="167" dur="500"/>
                                            <p:tgtEl>
                                              <p:spTgt spid="99"/>
                                            </p:tgtEl>
                                          </p:cBhvr>
                                        </p:animEffect>
                                      </p:childTnLst>
                                    </p:cTn>
                                  </p:par>
                                </p:childTnLst>
                              </p:cTn>
                            </p:par>
                            <p:par>
                              <p:cTn id="168" fill="hold">
                                <p:stCondLst>
                                  <p:cond delay="500"/>
                                </p:stCondLst>
                                <p:childTnLst>
                                  <p:par>
                                    <p:cTn id="169" presetID="2" presetClass="entr" presetSubtype="4" fill="hold" grpId="0" nodeType="after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500" fill="hold"/>
                                            <p:tgtEl>
                                              <p:spTgt spid="100"/>
                                            </p:tgtEl>
                                            <p:attrNameLst>
                                              <p:attrName>ppt_x</p:attrName>
                                            </p:attrNameLst>
                                          </p:cBhvr>
                                          <p:tavLst>
                                            <p:tav tm="0">
                                              <p:val>
                                                <p:strVal val="#ppt_x"/>
                                              </p:val>
                                            </p:tav>
                                            <p:tav tm="100000">
                                              <p:val>
                                                <p:strVal val="#ppt_x"/>
                                              </p:val>
                                            </p:tav>
                                          </p:tavLst>
                                        </p:anim>
                                        <p:anim calcmode="lin" valueType="num">
                                          <p:cBhvr additive="base">
                                            <p:cTn id="172" dur="500" fill="hold"/>
                                            <p:tgtEl>
                                              <p:spTgt spid="100"/>
                                            </p:tgtEl>
                                            <p:attrNameLst>
                                              <p:attrName>ppt_y</p:attrName>
                                            </p:attrNameLst>
                                          </p:cBhvr>
                                          <p:tavLst>
                                            <p:tav tm="0">
                                              <p:val>
                                                <p:strVal val="1+#ppt_h/2"/>
                                              </p:val>
                                            </p:tav>
                                            <p:tav tm="100000">
                                              <p:val>
                                                <p:strVal val="#ppt_y"/>
                                              </p:val>
                                            </p:tav>
                                          </p:tavLst>
                                        </p:anim>
                                      </p:childTnLst>
                                    </p:cTn>
                                  </p:par>
                                </p:childTnLst>
                              </p:cTn>
                            </p:par>
                            <p:par>
                              <p:cTn id="173" fill="hold">
                                <p:stCondLst>
                                  <p:cond delay="1000"/>
                                </p:stCondLst>
                                <p:childTnLst>
                                  <p:par>
                                    <p:cTn id="174" presetID="32" presetClass="emph" presetSubtype="0" repeatCount="indefinite" fill="hold" grpId="1" nodeType="afterEffect">
                                      <p:stCondLst>
                                        <p:cond delay="0"/>
                                      </p:stCondLst>
                                      <p:endCondLst>
                                        <p:cond evt="onNext" delay="0">
                                          <p:tgtEl>
                                            <p:sldTgt/>
                                          </p:tgtEl>
                                        </p:cond>
                                      </p:endCondLst>
                                      <p:childTnLst>
                                        <p:animRot by="120000">
                                          <p:cBhvr>
                                            <p:cTn id="175" dur="200" fill="hold">
                                              <p:stCondLst>
                                                <p:cond delay="0"/>
                                              </p:stCondLst>
                                            </p:cTn>
                                            <p:tgtEl>
                                              <p:spTgt spid="100"/>
                                            </p:tgtEl>
                                            <p:attrNameLst>
                                              <p:attrName>r</p:attrName>
                                            </p:attrNameLst>
                                          </p:cBhvr>
                                        </p:animRot>
                                        <p:animRot by="-240000">
                                          <p:cBhvr>
                                            <p:cTn id="176" dur="400" fill="hold">
                                              <p:stCondLst>
                                                <p:cond delay="400"/>
                                              </p:stCondLst>
                                            </p:cTn>
                                            <p:tgtEl>
                                              <p:spTgt spid="100"/>
                                            </p:tgtEl>
                                            <p:attrNameLst>
                                              <p:attrName>r</p:attrName>
                                            </p:attrNameLst>
                                          </p:cBhvr>
                                        </p:animRot>
                                        <p:animRot by="240000">
                                          <p:cBhvr>
                                            <p:cTn id="177" dur="400" fill="hold">
                                              <p:stCondLst>
                                                <p:cond delay="800"/>
                                              </p:stCondLst>
                                            </p:cTn>
                                            <p:tgtEl>
                                              <p:spTgt spid="100"/>
                                            </p:tgtEl>
                                            <p:attrNameLst>
                                              <p:attrName>r</p:attrName>
                                            </p:attrNameLst>
                                          </p:cBhvr>
                                        </p:animRot>
                                        <p:animRot by="-240000">
                                          <p:cBhvr>
                                            <p:cTn id="178" dur="400" fill="hold">
                                              <p:stCondLst>
                                                <p:cond delay="1200"/>
                                              </p:stCondLst>
                                            </p:cTn>
                                            <p:tgtEl>
                                              <p:spTgt spid="100"/>
                                            </p:tgtEl>
                                            <p:attrNameLst>
                                              <p:attrName>r</p:attrName>
                                            </p:attrNameLst>
                                          </p:cBhvr>
                                        </p:animRot>
                                        <p:animRot by="120000">
                                          <p:cBhvr>
                                            <p:cTn id="179" dur="400" fill="hold">
                                              <p:stCondLst>
                                                <p:cond delay="1600"/>
                                              </p:stCondLst>
                                            </p:cTn>
                                            <p:tgtEl>
                                              <p:spTgt spid="100"/>
                                            </p:tgtEl>
                                            <p:attrNameLst>
                                              <p:attrName>r</p:attrName>
                                            </p:attrNameLst>
                                          </p:cBhvr>
                                        </p:animRo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2" nodeType="clickEffect">
                                      <p:stCondLst>
                                        <p:cond delay="0"/>
                                      </p:stCondLst>
                                      <p:childTnLst>
                                        <p:animEffect transition="out" filter="fade">
                                          <p:cBhvr>
                                            <p:cTn id="183" dur="500"/>
                                            <p:tgtEl>
                                              <p:spTgt spid="100"/>
                                            </p:tgtEl>
                                          </p:cBhvr>
                                        </p:animEffect>
                                        <p:set>
                                          <p:cBhvr>
                                            <p:cTn id="184" dur="1" fill="hold">
                                              <p:stCondLst>
                                                <p:cond delay="499"/>
                                              </p:stCondLst>
                                            </p:cTn>
                                            <p:tgtEl>
                                              <p:spTgt spid="100"/>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fade">
                                          <p:cBhvr>
                                            <p:cTn id="187" dur="500"/>
                                            <p:tgtEl>
                                              <p:spTgt spid="101"/>
                                            </p:tgtEl>
                                          </p:cBhvr>
                                        </p:animEffect>
                                      </p:childTnLst>
                                    </p:cTn>
                                  </p:par>
                                </p:childTnLst>
                              </p:cTn>
                            </p:par>
                            <p:par>
                              <p:cTn id="188" fill="hold">
                                <p:stCondLst>
                                  <p:cond delay="5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500" fill="hold"/>
                                            <p:tgtEl>
                                              <p:spTgt spid="102"/>
                                            </p:tgtEl>
                                            <p:attrNameLst>
                                              <p:attrName>ppt_x</p:attrName>
                                            </p:attrNameLst>
                                          </p:cBhvr>
                                          <p:tavLst>
                                            <p:tav tm="0">
                                              <p:val>
                                                <p:strVal val="#ppt_x"/>
                                              </p:val>
                                            </p:tav>
                                            <p:tav tm="100000">
                                              <p:val>
                                                <p:strVal val="#ppt_x"/>
                                              </p:val>
                                            </p:tav>
                                          </p:tavLst>
                                        </p:anim>
                                        <p:anim calcmode="lin" valueType="num">
                                          <p:cBhvr additive="base">
                                            <p:cTn id="192" dur="50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1000"/>
                                </p:stCondLst>
                                <p:childTnLst>
                                  <p:par>
                                    <p:cTn id="194" presetID="32" presetClass="emph" presetSubtype="0" repeatCount="indefinite" fill="hold" grpId="1" nodeType="afterEffect">
                                      <p:stCondLst>
                                        <p:cond delay="0"/>
                                      </p:stCondLst>
                                      <p:endCondLst>
                                        <p:cond evt="onNext" delay="0">
                                          <p:tgtEl>
                                            <p:sldTgt/>
                                          </p:tgtEl>
                                        </p:cond>
                                      </p:endCondLst>
                                      <p:childTnLst>
                                        <p:animRot by="120000">
                                          <p:cBhvr>
                                            <p:cTn id="195" dur="200" fill="hold">
                                              <p:stCondLst>
                                                <p:cond delay="0"/>
                                              </p:stCondLst>
                                            </p:cTn>
                                            <p:tgtEl>
                                              <p:spTgt spid="102"/>
                                            </p:tgtEl>
                                            <p:attrNameLst>
                                              <p:attrName>r</p:attrName>
                                            </p:attrNameLst>
                                          </p:cBhvr>
                                        </p:animRot>
                                        <p:animRot by="-240000">
                                          <p:cBhvr>
                                            <p:cTn id="196" dur="400" fill="hold">
                                              <p:stCondLst>
                                                <p:cond delay="400"/>
                                              </p:stCondLst>
                                            </p:cTn>
                                            <p:tgtEl>
                                              <p:spTgt spid="102"/>
                                            </p:tgtEl>
                                            <p:attrNameLst>
                                              <p:attrName>r</p:attrName>
                                            </p:attrNameLst>
                                          </p:cBhvr>
                                        </p:animRot>
                                        <p:animRot by="240000">
                                          <p:cBhvr>
                                            <p:cTn id="197" dur="400" fill="hold">
                                              <p:stCondLst>
                                                <p:cond delay="800"/>
                                              </p:stCondLst>
                                            </p:cTn>
                                            <p:tgtEl>
                                              <p:spTgt spid="102"/>
                                            </p:tgtEl>
                                            <p:attrNameLst>
                                              <p:attrName>r</p:attrName>
                                            </p:attrNameLst>
                                          </p:cBhvr>
                                        </p:animRot>
                                        <p:animRot by="-240000">
                                          <p:cBhvr>
                                            <p:cTn id="198" dur="400" fill="hold">
                                              <p:stCondLst>
                                                <p:cond delay="1200"/>
                                              </p:stCondLst>
                                            </p:cTn>
                                            <p:tgtEl>
                                              <p:spTgt spid="102"/>
                                            </p:tgtEl>
                                            <p:attrNameLst>
                                              <p:attrName>r</p:attrName>
                                            </p:attrNameLst>
                                          </p:cBhvr>
                                        </p:animRot>
                                        <p:animRot by="120000">
                                          <p:cBhvr>
                                            <p:cTn id="199" dur="400" fill="hold">
                                              <p:stCondLst>
                                                <p:cond delay="1600"/>
                                              </p:stCondLst>
                                            </p:cTn>
                                            <p:tgtEl>
                                              <p:spTgt spid="102"/>
                                            </p:tgtEl>
                                            <p:attrNameLst>
                                              <p:attrName>r</p:attrName>
                                            </p:attrNameLst>
                                          </p:cBhvr>
                                        </p:animRo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2" nodeType="clickEffect">
                                      <p:stCondLst>
                                        <p:cond delay="0"/>
                                      </p:stCondLst>
                                      <p:childTnLst>
                                        <p:animEffect transition="out" filter="fade">
                                          <p:cBhvr>
                                            <p:cTn id="203" dur="500"/>
                                            <p:tgtEl>
                                              <p:spTgt spid="102"/>
                                            </p:tgtEl>
                                          </p:cBhvr>
                                        </p:animEffect>
                                        <p:set>
                                          <p:cBhvr>
                                            <p:cTn id="204" dur="1" fill="hold">
                                              <p:stCondLst>
                                                <p:cond delay="499"/>
                                              </p:stCondLst>
                                            </p:cTn>
                                            <p:tgtEl>
                                              <p:spTgt spid="102"/>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103"/>
                                            </p:tgtEl>
                                            <p:attrNameLst>
                                              <p:attrName>style.visibility</p:attrName>
                                            </p:attrNameLst>
                                          </p:cBhvr>
                                          <p:to>
                                            <p:strVal val="visible"/>
                                          </p:to>
                                        </p:set>
                                        <p:animEffect transition="in" filter="fade">
                                          <p:cBhvr>
                                            <p:cTn id="207" dur="500"/>
                                            <p:tgtEl>
                                              <p:spTgt spid="103"/>
                                            </p:tgtEl>
                                          </p:cBhvr>
                                        </p:animEffect>
                                      </p:childTnLst>
                                    </p:cTn>
                                  </p:par>
                                </p:childTnLst>
                              </p:cTn>
                            </p:par>
                            <p:par>
                              <p:cTn id="208" fill="hold">
                                <p:stCondLst>
                                  <p:cond delay="500"/>
                                </p:stCondLst>
                                <p:childTnLst>
                                  <p:par>
                                    <p:cTn id="209" presetID="2" presetClass="entr" presetSubtype="4" fill="hold" grpId="0" nodeType="afterEffect">
                                      <p:stCondLst>
                                        <p:cond delay="0"/>
                                      </p:stCondLst>
                                      <p:childTnLst>
                                        <p:set>
                                          <p:cBhvr>
                                            <p:cTn id="210" dur="1" fill="hold">
                                              <p:stCondLst>
                                                <p:cond delay="0"/>
                                              </p:stCondLst>
                                            </p:cTn>
                                            <p:tgtEl>
                                              <p:spTgt spid="104"/>
                                            </p:tgtEl>
                                            <p:attrNameLst>
                                              <p:attrName>style.visibility</p:attrName>
                                            </p:attrNameLst>
                                          </p:cBhvr>
                                          <p:to>
                                            <p:strVal val="visible"/>
                                          </p:to>
                                        </p:set>
                                        <p:anim calcmode="lin" valueType="num">
                                          <p:cBhvr additive="base">
                                            <p:cTn id="211" dur="500" fill="hold"/>
                                            <p:tgtEl>
                                              <p:spTgt spid="104"/>
                                            </p:tgtEl>
                                            <p:attrNameLst>
                                              <p:attrName>ppt_x</p:attrName>
                                            </p:attrNameLst>
                                          </p:cBhvr>
                                          <p:tavLst>
                                            <p:tav tm="0">
                                              <p:val>
                                                <p:strVal val="#ppt_x"/>
                                              </p:val>
                                            </p:tav>
                                            <p:tav tm="100000">
                                              <p:val>
                                                <p:strVal val="#ppt_x"/>
                                              </p:val>
                                            </p:tav>
                                          </p:tavLst>
                                        </p:anim>
                                        <p:anim calcmode="lin" valueType="num">
                                          <p:cBhvr additive="base">
                                            <p:cTn id="212" dur="500" fill="hold"/>
                                            <p:tgtEl>
                                              <p:spTgt spid="104"/>
                                            </p:tgtEl>
                                            <p:attrNameLst>
                                              <p:attrName>ppt_y</p:attrName>
                                            </p:attrNameLst>
                                          </p:cBhvr>
                                          <p:tavLst>
                                            <p:tav tm="0">
                                              <p:val>
                                                <p:strVal val="1+#ppt_h/2"/>
                                              </p:val>
                                            </p:tav>
                                            <p:tav tm="100000">
                                              <p:val>
                                                <p:strVal val="#ppt_y"/>
                                              </p:val>
                                            </p:tav>
                                          </p:tavLst>
                                        </p:anim>
                                      </p:childTnLst>
                                    </p:cTn>
                                  </p:par>
                                </p:childTnLst>
                              </p:cTn>
                            </p:par>
                            <p:par>
                              <p:cTn id="213" fill="hold">
                                <p:stCondLst>
                                  <p:cond delay="1000"/>
                                </p:stCondLst>
                                <p:childTnLst>
                                  <p:par>
                                    <p:cTn id="214" presetID="32" presetClass="emph" presetSubtype="0" repeatCount="indefinite" fill="hold" grpId="1" nodeType="afterEffect">
                                      <p:stCondLst>
                                        <p:cond delay="0"/>
                                      </p:stCondLst>
                                      <p:endCondLst>
                                        <p:cond evt="onNext" delay="0">
                                          <p:tgtEl>
                                            <p:sldTgt/>
                                          </p:tgtEl>
                                        </p:cond>
                                      </p:endCondLst>
                                      <p:childTnLst>
                                        <p:animRot by="120000">
                                          <p:cBhvr>
                                            <p:cTn id="215" dur="200" fill="hold">
                                              <p:stCondLst>
                                                <p:cond delay="0"/>
                                              </p:stCondLst>
                                            </p:cTn>
                                            <p:tgtEl>
                                              <p:spTgt spid="104"/>
                                            </p:tgtEl>
                                            <p:attrNameLst>
                                              <p:attrName>r</p:attrName>
                                            </p:attrNameLst>
                                          </p:cBhvr>
                                        </p:animRot>
                                        <p:animRot by="-240000">
                                          <p:cBhvr>
                                            <p:cTn id="216" dur="400" fill="hold">
                                              <p:stCondLst>
                                                <p:cond delay="400"/>
                                              </p:stCondLst>
                                            </p:cTn>
                                            <p:tgtEl>
                                              <p:spTgt spid="104"/>
                                            </p:tgtEl>
                                            <p:attrNameLst>
                                              <p:attrName>r</p:attrName>
                                            </p:attrNameLst>
                                          </p:cBhvr>
                                        </p:animRot>
                                        <p:animRot by="240000">
                                          <p:cBhvr>
                                            <p:cTn id="217" dur="400" fill="hold">
                                              <p:stCondLst>
                                                <p:cond delay="800"/>
                                              </p:stCondLst>
                                            </p:cTn>
                                            <p:tgtEl>
                                              <p:spTgt spid="104"/>
                                            </p:tgtEl>
                                            <p:attrNameLst>
                                              <p:attrName>r</p:attrName>
                                            </p:attrNameLst>
                                          </p:cBhvr>
                                        </p:animRot>
                                        <p:animRot by="-240000">
                                          <p:cBhvr>
                                            <p:cTn id="218" dur="400" fill="hold">
                                              <p:stCondLst>
                                                <p:cond delay="1200"/>
                                              </p:stCondLst>
                                            </p:cTn>
                                            <p:tgtEl>
                                              <p:spTgt spid="104"/>
                                            </p:tgtEl>
                                            <p:attrNameLst>
                                              <p:attrName>r</p:attrName>
                                            </p:attrNameLst>
                                          </p:cBhvr>
                                        </p:animRot>
                                        <p:animRot by="120000">
                                          <p:cBhvr>
                                            <p:cTn id="219" dur="400" fill="hold">
                                              <p:stCondLst>
                                                <p:cond delay="1600"/>
                                              </p:stCondLst>
                                            </p:cTn>
                                            <p:tgtEl>
                                              <p:spTgt spid="104"/>
                                            </p:tgtEl>
                                            <p:attrNameLst>
                                              <p:attrName>r</p:attrName>
                                            </p:attrNameLst>
                                          </p:cBhvr>
                                        </p:animRo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2" nodeType="clickEffect">
                                      <p:stCondLst>
                                        <p:cond delay="0"/>
                                      </p:stCondLst>
                                      <p:childTnLst>
                                        <p:animEffect transition="out" filter="fade">
                                          <p:cBhvr>
                                            <p:cTn id="223" dur="500"/>
                                            <p:tgtEl>
                                              <p:spTgt spid="104"/>
                                            </p:tgtEl>
                                          </p:cBhvr>
                                        </p:animEffect>
                                        <p:set>
                                          <p:cBhvr>
                                            <p:cTn id="224" dur="1" fill="hold">
                                              <p:stCondLst>
                                                <p:cond delay="499"/>
                                              </p:stCondLst>
                                            </p:cTn>
                                            <p:tgtEl>
                                              <p:spTgt spid="104"/>
                                            </p:tgtEl>
                                            <p:attrNameLst>
                                              <p:attrName>style.visibility</p:attrName>
                                            </p:attrNameLst>
                                          </p:cBhvr>
                                          <p:to>
                                            <p:strVal val="hidden"/>
                                          </p:to>
                                        </p:set>
                                      </p:childTnLst>
                                    </p:cTn>
                                  </p:par>
                                  <p:par>
                                    <p:cTn id="225" presetID="10" presetClass="entr" presetSubtype="0" fill="hold" grpId="0" nodeType="withEffect">
                                      <p:stCondLst>
                                        <p:cond delay="0"/>
                                      </p:stCondLst>
                                      <p:childTnLst>
                                        <p:set>
                                          <p:cBhvr>
                                            <p:cTn id="226" dur="1" fill="hold">
                                              <p:stCondLst>
                                                <p:cond delay="0"/>
                                              </p:stCondLst>
                                            </p:cTn>
                                            <p:tgtEl>
                                              <p:spTgt spid="105"/>
                                            </p:tgtEl>
                                            <p:attrNameLst>
                                              <p:attrName>style.visibility</p:attrName>
                                            </p:attrNameLst>
                                          </p:cBhvr>
                                          <p:to>
                                            <p:strVal val="visible"/>
                                          </p:to>
                                        </p:set>
                                        <p:animEffect transition="in" filter="fade">
                                          <p:cBhvr>
                                            <p:cTn id="227" dur="500"/>
                                            <p:tgtEl>
                                              <p:spTgt spid="105"/>
                                            </p:tgtEl>
                                          </p:cBhvr>
                                        </p:animEffect>
                                      </p:childTnLst>
                                    </p:cTn>
                                  </p:par>
                                </p:childTnLst>
                              </p:cTn>
                            </p:par>
                            <p:par>
                              <p:cTn id="228" fill="hold">
                                <p:stCondLst>
                                  <p:cond delay="500"/>
                                </p:stCondLst>
                                <p:childTnLst>
                                  <p:par>
                                    <p:cTn id="229" presetID="2" presetClass="entr" presetSubtype="4" fill="hold" grpId="0" nodeType="afterEffect">
                                      <p:stCondLst>
                                        <p:cond delay="0"/>
                                      </p:stCondLst>
                                      <p:childTnLst>
                                        <p:set>
                                          <p:cBhvr>
                                            <p:cTn id="230" dur="1" fill="hold">
                                              <p:stCondLst>
                                                <p:cond delay="0"/>
                                              </p:stCondLst>
                                            </p:cTn>
                                            <p:tgtEl>
                                              <p:spTgt spid="106"/>
                                            </p:tgtEl>
                                            <p:attrNameLst>
                                              <p:attrName>style.visibility</p:attrName>
                                            </p:attrNameLst>
                                          </p:cBhvr>
                                          <p:to>
                                            <p:strVal val="visible"/>
                                          </p:to>
                                        </p:set>
                                        <p:anim calcmode="lin" valueType="num">
                                          <p:cBhvr additive="base">
                                            <p:cTn id="231" dur="500" fill="hold"/>
                                            <p:tgtEl>
                                              <p:spTgt spid="106"/>
                                            </p:tgtEl>
                                            <p:attrNameLst>
                                              <p:attrName>ppt_x</p:attrName>
                                            </p:attrNameLst>
                                          </p:cBhvr>
                                          <p:tavLst>
                                            <p:tav tm="0">
                                              <p:val>
                                                <p:strVal val="#ppt_x"/>
                                              </p:val>
                                            </p:tav>
                                            <p:tav tm="100000">
                                              <p:val>
                                                <p:strVal val="#ppt_x"/>
                                              </p:val>
                                            </p:tav>
                                          </p:tavLst>
                                        </p:anim>
                                        <p:anim calcmode="lin" valueType="num">
                                          <p:cBhvr additive="base">
                                            <p:cTn id="232" dur="500" fill="hold"/>
                                            <p:tgtEl>
                                              <p:spTgt spid="106"/>
                                            </p:tgtEl>
                                            <p:attrNameLst>
                                              <p:attrName>ppt_y</p:attrName>
                                            </p:attrNameLst>
                                          </p:cBhvr>
                                          <p:tavLst>
                                            <p:tav tm="0">
                                              <p:val>
                                                <p:strVal val="1+#ppt_h/2"/>
                                              </p:val>
                                            </p:tav>
                                            <p:tav tm="100000">
                                              <p:val>
                                                <p:strVal val="#ppt_y"/>
                                              </p:val>
                                            </p:tav>
                                          </p:tavLst>
                                        </p:anim>
                                      </p:childTnLst>
                                    </p:cTn>
                                  </p:par>
                                </p:childTnLst>
                              </p:cTn>
                            </p:par>
                            <p:par>
                              <p:cTn id="233" fill="hold">
                                <p:stCondLst>
                                  <p:cond delay="1000"/>
                                </p:stCondLst>
                                <p:childTnLst>
                                  <p:par>
                                    <p:cTn id="234" presetID="32" presetClass="emph" presetSubtype="0" repeatCount="indefinite" fill="hold" grpId="1" nodeType="afterEffect">
                                      <p:stCondLst>
                                        <p:cond delay="0"/>
                                      </p:stCondLst>
                                      <p:endCondLst>
                                        <p:cond evt="onNext" delay="0">
                                          <p:tgtEl>
                                            <p:sldTgt/>
                                          </p:tgtEl>
                                        </p:cond>
                                      </p:endCondLst>
                                      <p:childTnLst>
                                        <p:animRot by="120000">
                                          <p:cBhvr>
                                            <p:cTn id="235" dur="200" fill="hold">
                                              <p:stCondLst>
                                                <p:cond delay="0"/>
                                              </p:stCondLst>
                                            </p:cTn>
                                            <p:tgtEl>
                                              <p:spTgt spid="106"/>
                                            </p:tgtEl>
                                            <p:attrNameLst>
                                              <p:attrName>r</p:attrName>
                                            </p:attrNameLst>
                                          </p:cBhvr>
                                        </p:animRot>
                                        <p:animRot by="-240000">
                                          <p:cBhvr>
                                            <p:cTn id="236" dur="400" fill="hold">
                                              <p:stCondLst>
                                                <p:cond delay="400"/>
                                              </p:stCondLst>
                                            </p:cTn>
                                            <p:tgtEl>
                                              <p:spTgt spid="106"/>
                                            </p:tgtEl>
                                            <p:attrNameLst>
                                              <p:attrName>r</p:attrName>
                                            </p:attrNameLst>
                                          </p:cBhvr>
                                        </p:animRot>
                                        <p:animRot by="240000">
                                          <p:cBhvr>
                                            <p:cTn id="237" dur="400" fill="hold">
                                              <p:stCondLst>
                                                <p:cond delay="800"/>
                                              </p:stCondLst>
                                            </p:cTn>
                                            <p:tgtEl>
                                              <p:spTgt spid="106"/>
                                            </p:tgtEl>
                                            <p:attrNameLst>
                                              <p:attrName>r</p:attrName>
                                            </p:attrNameLst>
                                          </p:cBhvr>
                                        </p:animRot>
                                        <p:animRot by="-240000">
                                          <p:cBhvr>
                                            <p:cTn id="238" dur="400" fill="hold">
                                              <p:stCondLst>
                                                <p:cond delay="1200"/>
                                              </p:stCondLst>
                                            </p:cTn>
                                            <p:tgtEl>
                                              <p:spTgt spid="106"/>
                                            </p:tgtEl>
                                            <p:attrNameLst>
                                              <p:attrName>r</p:attrName>
                                            </p:attrNameLst>
                                          </p:cBhvr>
                                        </p:animRot>
                                        <p:animRot by="120000">
                                          <p:cBhvr>
                                            <p:cTn id="239" dur="400" fill="hold">
                                              <p:stCondLst>
                                                <p:cond delay="1600"/>
                                              </p:stCondLst>
                                            </p:cTn>
                                            <p:tgtEl>
                                              <p:spTgt spid="106"/>
                                            </p:tgtEl>
                                            <p:attrNameLst>
                                              <p:attrName>r</p:attrName>
                                            </p:attrNameLst>
                                          </p:cBhvr>
                                        </p:animRo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grpId="2" nodeType="clickEffect">
                                      <p:stCondLst>
                                        <p:cond delay="0"/>
                                      </p:stCondLst>
                                      <p:childTnLst>
                                        <p:animEffect transition="out" filter="fade">
                                          <p:cBhvr>
                                            <p:cTn id="243" dur="500"/>
                                            <p:tgtEl>
                                              <p:spTgt spid="106"/>
                                            </p:tgtEl>
                                          </p:cBhvr>
                                        </p:animEffect>
                                        <p:set>
                                          <p:cBhvr>
                                            <p:cTn id="244" dur="1" fill="hold">
                                              <p:stCondLst>
                                                <p:cond delay="499"/>
                                              </p:stCondLst>
                                            </p:cTn>
                                            <p:tgtEl>
                                              <p:spTgt spid="106"/>
                                            </p:tgtEl>
                                            <p:attrNameLst>
                                              <p:attrName>style.visibility</p:attrName>
                                            </p:attrNameLst>
                                          </p:cBhvr>
                                          <p:to>
                                            <p:strVal val="hidden"/>
                                          </p:to>
                                        </p:set>
                                      </p:childTnLst>
                                    </p:cTn>
                                  </p:par>
                                  <p:par>
                                    <p:cTn id="245" presetID="10" presetClass="entr" presetSubtype="0" fill="hold" grpId="0" nodeType="withEffect">
                                      <p:stCondLst>
                                        <p:cond delay="0"/>
                                      </p:stCondLst>
                                      <p:childTnLst>
                                        <p:set>
                                          <p:cBhvr>
                                            <p:cTn id="246" dur="1" fill="hold">
                                              <p:stCondLst>
                                                <p:cond delay="0"/>
                                              </p:stCondLst>
                                            </p:cTn>
                                            <p:tgtEl>
                                              <p:spTgt spid="107"/>
                                            </p:tgtEl>
                                            <p:attrNameLst>
                                              <p:attrName>style.visibility</p:attrName>
                                            </p:attrNameLst>
                                          </p:cBhvr>
                                          <p:to>
                                            <p:strVal val="visible"/>
                                          </p:to>
                                        </p:set>
                                        <p:animEffect transition="in" filter="fade">
                                          <p:cBhvr>
                                            <p:cTn id="247" dur="500"/>
                                            <p:tgtEl>
                                              <p:spTgt spid="107"/>
                                            </p:tgtEl>
                                          </p:cBhvr>
                                        </p:animEffect>
                                      </p:childTnLst>
                                    </p:cTn>
                                  </p:par>
                                </p:childTnLst>
                              </p:cTn>
                            </p:par>
                            <p:par>
                              <p:cTn id="248" fill="hold">
                                <p:stCondLst>
                                  <p:cond delay="500"/>
                                </p:stCondLst>
                                <p:childTnLst>
                                  <p:par>
                                    <p:cTn id="249" presetID="2" presetClass="entr" presetSubtype="4" fill="hold" grpId="0" nodeType="afterEffect">
                                      <p:stCondLst>
                                        <p:cond delay="0"/>
                                      </p:stCondLst>
                                      <p:childTnLst>
                                        <p:set>
                                          <p:cBhvr>
                                            <p:cTn id="250" dur="1" fill="hold">
                                              <p:stCondLst>
                                                <p:cond delay="0"/>
                                              </p:stCondLst>
                                            </p:cTn>
                                            <p:tgtEl>
                                              <p:spTgt spid="108"/>
                                            </p:tgtEl>
                                            <p:attrNameLst>
                                              <p:attrName>style.visibility</p:attrName>
                                            </p:attrNameLst>
                                          </p:cBhvr>
                                          <p:to>
                                            <p:strVal val="visible"/>
                                          </p:to>
                                        </p:set>
                                        <p:anim calcmode="lin" valueType="num">
                                          <p:cBhvr additive="base">
                                            <p:cTn id="251" dur="500" fill="hold"/>
                                            <p:tgtEl>
                                              <p:spTgt spid="108"/>
                                            </p:tgtEl>
                                            <p:attrNameLst>
                                              <p:attrName>ppt_x</p:attrName>
                                            </p:attrNameLst>
                                          </p:cBhvr>
                                          <p:tavLst>
                                            <p:tav tm="0">
                                              <p:val>
                                                <p:strVal val="#ppt_x"/>
                                              </p:val>
                                            </p:tav>
                                            <p:tav tm="100000">
                                              <p:val>
                                                <p:strVal val="#ppt_x"/>
                                              </p:val>
                                            </p:tav>
                                          </p:tavLst>
                                        </p:anim>
                                        <p:anim calcmode="lin" valueType="num">
                                          <p:cBhvr additive="base">
                                            <p:cTn id="252" dur="500" fill="hold"/>
                                            <p:tgtEl>
                                              <p:spTgt spid="108"/>
                                            </p:tgtEl>
                                            <p:attrNameLst>
                                              <p:attrName>ppt_y</p:attrName>
                                            </p:attrNameLst>
                                          </p:cBhvr>
                                          <p:tavLst>
                                            <p:tav tm="0">
                                              <p:val>
                                                <p:strVal val="1+#ppt_h/2"/>
                                              </p:val>
                                            </p:tav>
                                            <p:tav tm="100000">
                                              <p:val>
                                                <p:strVal val="#ppt_y"/>
                                              </p:val>
                                            </p:tav>
                                          </p:tavLst>
                                        </p:anim>
                                      </p:childTnLst>
                                    </p:cTn>
                                  </p:par>
                                </p:childTnLst>
                              </p:cTn>
                            </p:par>
                            <p:par>
                              <p:cTn id="253" fill="hold">
                                <p:stCondLst>
                                  <p:cond delay="1000"/>
                                </p:stCondLst>
                                <p:childTnLst>
                                  <p:par>
                                    <p:cTn id="254" presetID="32" presetClass="emph" presetSubtype="0" repeatCount="indefinite" fill="hold" grpId="1" nodeType="afterEffect">
                                      <p:stCondLst>
                                        <p:cond delay="0"/>
                                      </p:stCondLst>
                                      <p:endCondLst>
                                        <p:cond evt="onNext" delay="0">
                                          <p:tgtEl>
                                            <p:sldTgt/>
                                          </p:tgtEl>
                                        </p:cond>
                                      </p:endCondLst>
                                      <p:childTnLst>
                                        <p:animRot by="120000">
                                          <p:cBhvr>
                                            <p:cTn id="255" dur="200" fill="hold">
                                              <p:stCondLst>
                                                <p:cond delay="0"/>
                                              </p:stCondLst>
                                            </p:cTn>
                                            <p:tgtEl>
                                              <p:spTgt spid="108"/>
                                            </p:tgtEl>
                                            <p:attrNameLst>
                                              <p:attrName>r</p:attrName>
                                            </p:attrNameLst>
                                          </p:cBhvr>
                                        </p:animRot>
                                        <p:animRot by="-240000">
                                          <p:cBhvr>
                                            <p:cTn id="256" dur="400" fill="hold">
                                              <p:stCondLst>
                                                <p:cond delay="400"/>
                                              </p:stCondLst>
                                            </p:cTn>
                                            <p:tgtEl>
                                              <p:spTgt spid="108"/>
                                            </p:tgtEl>
                                            <p:attrNameLst>
                                              <p:attrName>r</p:attrName>
                                            </p:attrNameLst>
                                          </p:cBhvr>
                                        </p:animRot>
                                        <p:animRot by="240000">
                                          <p:cBhvr>
                                            <p:cTn id="257" dur="400" fill="hold">
                                              <p:stCondLst>
                                                <p:cond delay="800"/>
                                              </p:stCondLst>
                                            </p:cTn>
                                            <p:tgtEl>
                                              <p:spTgt spid="108"/>
                                            </p:tgtEl>
                                            <p:attrNameLst>
                                              <p:attrName>r</p:attrName>
                                            </p:attrNameLst>
                                          </p:cBhvr>
                                        </p:animRot>
                                        <p:animRot by="-240000">
                                          <p:cBhvr>
                                            <p:cTn id="258" dur="400" fill="hold">
                                              <p:stCondLst>
                                                <p:cond delay="1200"/>
                                              </p:stCondLst>
                                            </p:cTn>
                                            <p:tgtEl>
                                              <p:spTgt spid="108"/>
                                            </p:tgtEl>
                                            <p:attrNameLst>
                                              <p:attrName>r</p:attrName>
                                            </p:attrNameLst>
                                          </p:cBhvr>
                                        </p:animRot>
                                        <p:animRot by="120000">
                                          <p:cBhvr>
                                            <p:cTn id="259" dur="400" fill="hold">
                                              <p:stCondLst>
                                                <p:cond delay="1600"/>
                                              </p:stCondLst>
                                            </p:cTn>
                                            <p:tgtEl>
                                              <p:spTgt spid="108"/>
                                            </p:tgtEl>
                                            <p:attrNameLst>
                                              <p:attrName>r</p:attrName>
                                            </p:attrNameLst>
                                          </p:cBhvr>
                                        </p:animRo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2" nodeType="clickEffect">
                                      <p:stCondLst>
                                        <p:cond delay="0"/>
                                      </p:stCondLst>
                                      <p:childTnLst>
                                        <p:animEffect transition="out" filter="fade">
                                          <p:cBhvr>
                                            <p:cTn id="263" dur="500"/>
                                            <p:tgtEl>
                                              <p:spTgt spid="108"/>
                                            </p:tgtEl>
                                          </p:cBhvr>
                                        </p:animEffect>
                                        <p:set>
                                          <p:cBhvr>
                                            <p:cTn id="264" dur="1" fill="hold">
                                              <p:stCondLst>
                                                <p:cond delay="499"/>
                                              </p:stCondLst>
                                            </p:cTn>
                                            <p:tgtEl>
                                              <p:spTgt spid="108"/>
                                            </p:tgtEl>
                                            <p:attrNameLst>
                                              <p:attrName>style.visibility</p:attrName>
                                            </p:attrNameLst>
                                          </p:cBhvr>
                                          <p:to>
                                            <p:strVal val="hidden"/>
                                          </p:to>
                                        </p:set>
                                      </p:childTnLst>
                                    </p:cTn>
                                  </p:par>
                                  <p:par>
                                    <p:cTn id="265" presetID="10" presetClass="entr" presetSubtype="0" fill="hold" grpId="0" nodeType="withEffect">
                                      <p:stCondLst>
                                        <p:cond delay="0"/>
                                      </p:stCondLst>
                                      <p:childTnLst>
                                        <p:set>
                                          <p:cBhvr>
                                            <p:cTn id="266" dur="1" fill="hold">
                                              <p:stCondLst>
                                                <p:cond delay="0"/>
                                              </p:stCondLst>
                                            </p:cTn>
                                            <p:tgtEl>
                                              <p:spTgt spid="109"/>
                                            </p:tgtEl>
                                            <p:attrNameLst>
                                              <p:attrName>style.visibility</p:attrName>
                                            </p:attrNameLst>
                                          </p:cBhvr>
                                          <p:to>
                                            <p:strVal val="visible"/>
                                          </p:to>
                                        </p:set>
                                        <p:animEffect transition="in" filter="fade">
                                          <p:cBhvr>
                                            <p:cTn id="26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87" grpId="0" animBg="1"/>
          <p:bldP spid="88" grpId="0" animBg="1"/>
          <p:bldP spid="88" grpId="1" animBg="1"/>
          <p:bldP spid="88" grpId="2" animBg="1"/>
          <p:bldP spid="89" grpId="0" animBg="1"/>
          <p:bldP spid="90" grpId="0" animBg="1"/>
          <p:bldP spid="90" grpId="1" animBg="1"/>
          <p:bldP spid="90" grpId="2" animBg="1"/>
          <p:bldP spid="91" grpId="0" animBg="1"/>
          <p:bldP spid="92" grpId="0" animBg="1"/>
          <p:bldP spid="92" grpId="1" animBg="1"/>
          <p:bldP spid="92" grpId="2" animBg="1"/>
          <p:bldP spid="93" grpId="0" animBg="1"/>
          <p:bldP spid="94" grpId="0" animBg="1"/>
          <p:bldP spid="94" grpId="1" animBg="1"/>
          <p:bldP spid="94" grpId="2" animBg="1"/>
          <p:bldP spid="95" grpId="0" animBg="1"/>
          <p:bldP spid="96" grpId="0" animBg="1"/>
          <p:bldP spid="96" grpId="1" animBg="1"/>
          <p:bldP spid="96" grpId="2" animBg="1"/>
          <p:bldP spid="97" grpId="0" animBg="1"/>
          <p:bldP spid="98" grpId="0" animBg="1"/>
          <p:bldP spid="98" grpId="1" animBg="1"/>
          <p:bldP spid="98" grpId="2" animBg="1"/>
          <p:bldP spid="99" grpId="0" animBg="1"/>
          <p:bldP spid="100" grpId="0" animBg="1"/>
          <p:bldP spid="100" grpId="1" animBg="1"/>
          <p:bldP spid="100" grpId="2" animBg="1"/>
          <p:bldP spid="101" grpId="0" animBg="1"/>
          <p:bldP spid="102" grpId="0" animBg="1"/>
          <p:bldP spid="102" grpId="1" animBg="1"/>
          <p:bldP spid="102" grpId="2" animBg="1"/>
          <p:bldP spid="103" grpId="0" animBg="1"/>
          <p:bldP spid="104" grpId="0" animBg="1"/>
          <p:bldP spid="104" grpId="1" animBg="1"/>
          <p:bldP spid="104" grpId="2" animBg="1"/>
          <p:bldP spid="105" grpId="0" animBg="1"/>
          <p:bldP spid="106" grpId="0" animBg="1"/>
          <p:bldP spid="106" grpId="1" animBg="1"/>
          <p:bldP spid="106" grpId="2" animBg="1"/>
          <p:bldP spid="107" grpId="0" animBg="1"/>
          <p:bldP spid="108" grpId="0" animBg="1"/>
          <p:bldP spid="108" grpId="1" animBg="1"/>
          <p:bldP spid="108" grpId="2" animBg="1"/>
          <p:bldP spid="109" grpId="0" animBg="1"/>
          <p:bldP spid="17" grpId="0" animBg="1"/>
          <p:bldP spid="4" grpId="0" animBg="1"/>
          <p:bldP spid="5" grpId="0" animBg="1"/>
          <p:bldP spid="6" grpId="0" animBg="1"/>
          <p:bldP spid="7" grpId="0" animBg="1"/>
          <p:bldP spid="8" grpId="0" animBg="1"/>
          <p:bldP spid="9" grpId="0" animBg="1"/>
          <p:bldP spid="9" grpId="1" animBg="1"/>
          <p:bldP spid="10" grpId="0" animBg="1"/>
          <p:bldP spid="11"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187624" y="2276872"/>
            <a:ext cx="5648325" cy="4104456"/>
          </a:xfrm>
          <a:prstGeom prst="rect">
            <a:avLst/>
          </a:prstGeom>
          <a:noFill/>
          <a:ln w="9525">
            <a:noFill/>
            <a:miter lim="800000"/>
            <a:headEnd/>
            <a:tailEnd/>
          </a:ln>
        </p:spPr>
      </p:pic>
      <p:sp>
        <p:nvSpPr>
          <p:cNvPr id="3" name="Round Diagonal Corner Rectangle 2"/>
          <p:cNvSpPr/>
          <p:nvPr/>
        </p:nvSpPr>
        <p:spPr>
          <a:xfrm>
            <a:off x="5580112" y="548680"/>
            <a:ext cx="3240360" cy="2160240"/>
          </a:xfrm>
          <a:prstGeom prst="round2Diag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Watch the video clip and note down the costs of the 4 items listed on pg 13</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791200" y="4391025"/>
            <a:ext cx="3352800" cy="2466975"/>
          </a:xfrm>
          <a:prstGeom prst="rect">
            <a:avLst/>
          </a:prstGeom>
          <a:noFill/>
          <a:ln w="9525">
            <a:noFill/>
            <a:miter lim="800000"/>
            <a:headEnd/>
            <a:tailEnd/>
          </a:ln>
        </p:spPr>
      </p:pic>
      <p:graphicFrame>
        <p:nvGraphicFramePr>
          <p:cNvPr id="2" name="Table 1"/>
          <p:cNvGraphicFramePr>
            <a:graphicFrameLocks noGrp="1"/>
          </p:cNvGraphicFramePr>
          <p:nvPr/>
        </p:nvGraphicFramePr>
        <p:xfrm>
          <a:off x="1115616" y="1916832"/>
          <a:ext cx="6096000" cy="3337560"/>
        </p:xfrm>
        <a:graphic>
          <a:graphicData uri="http://schemas.openxmlformats.org/drawingml/2006/table">
            <a:tbl>
              <a:tblPr firstRow="1" bandRow="1">
                <a:tableStyleId>{0505E3EF-67EA-436B-97B2-0124C06EBD24}</a:tableStyleId>
              </a:tblPr>
              <a:tblGrid>
                <a:gridCol w="3048000"/>
                <a:gridCol w="3048000"/>
              </a:tblGrid>
              <a:tr h="370840">
                <a:tc>
                  <a:txBody>
                    <a:bodyPr/>
                    <a:lstStyle/>
                    <a:p>
                      <a:r>
                        <a:rPr lang="en-GB" dirty="0" smtClean="0"/>
                        <a:t>Item</a:t>
                      </a:r>
                      <a:endParaRPr lang="en-GB" dirty="0"/>
                    </a:p>
                  </a:txBody>
                  <a:tcPr/>
                </a:tc>
                <a:tc>
                  <a:txBody>
                    <a:bodyPr/>
                    <a:lstStyle/>
                    <a:p>
                      <a:r>
                        <a:rPr lang="en-GB" dirty="0" smtClean="0"/>
                        <a:t>Cost</a:t>
                      </a:r>
                      <a:endParaRPr lang="en-GB" dirty="0"/>
                    </a:p>
                  </a:txBody>
                  <a:tcPr/>
                </a:tc>
              </a:tr>
              <a:tr h="370840">
                <a:tc>
                  <a:txBody>
                    <a:bodyPr/>
                    <a:lstStyle/>
                    <a:p>
                      <a:r>
                        <a:rPr lang="en-GB" dirty="0" smtClean="0"/>
                        <a:t>Tarpaulin</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Torch</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Groundsheet</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Mug</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Peg Bag</a:t>
                      </a:r>
                      <a:endParaRPr lang="en-GB" dirty="0"/>
                    </a:p>
                  </a:txBody>
                  <a:tcPr>
                    <a:solidFill>
                      <a:schemeClr val="bg1"/>
                    </a:solidFill>
                  </a:tcPr>
                </a:tc>
                <a:tc>
                  <a:txBody>
                    <a:bodyPr/>
                    <a:lstStyle/>
                    <a:p>
                      <a:r>
                        <a:rPr lang="en-GB" dirty="0" smtClean="0"/>
                        <a:t>£0.49</a:t>
                      </a:r>
                      <a:endParaRPr lang="en-GB" dirty="0"/>
                    </a:p>
                  </a:txBody>
                  <a:tcPr>
                    <a:solidFill>
                      <a:schemeClr val="bg1"/>
                    </a:solidFill>
                  </a:tcPr>
                </a:tc>
              </a:tr>
              <a:tr h="370840">
                <a:tc>
                  <a:txBody>
                    <a:bodyPr/>
                    <a:lstStyle/>
                    <a:p>
                      <a:r>
                        <a:rPr lang="en-GB" dirty="0" smtClean="0"/>
                        <a:t>Tent Pegs</a:t>
                      </a:r>
                      <a:endParaRPr lang="en-GB" dirty="0"/>
                    </a:p>
                  </a:txBody>
                  <a:tcPr>
                    <a:solidFill>
                      <a:schemeClr val="bg1"/>
                    </a:solidFill>
                  </a:tcPr>
                </a:tc>
                <a:tc>
                  <a:txBody>
                    <a:bodyPr/>
                    <a:lstStyle/>
                    <a:p>
                      <a:r>
                        <a:rPr lang="en-GB" dirty="0" smtClean="0"/>
                        <a:t>£0.99</a:t>
                      </a:r>
                      <a:endParaRPr lang="en-GB" dirty="0"/>
                    </a:p>
                  </a:txBody>
                  <a:tcPr>
                    <a:solidFill>
                      <a:schemeClr val="bg1"/>
                    </a:solidFill>
                  </a:tcPr>
                </a:tc>
              </a:tr>
              <a:tr h="370840">
                <a:tc>
                  <a:txBody>
                    <a:bodyPr/>
                    <a:lstStyle/>
                    <a:p>
                      <a:r>
                        <a:rPr lang="en-GB" dirty="0" smtClean="0"/>
                        <a:t>Mallet</a:t>
                      </a:r>
                      <a:endParaRPr lang="en-GB" dirty="0"/>
                    </a:p>
                  </a:txBody>
                  <a:tcPr>
                    <a:solidFill>
                      <a:schemeClr val="bg1"/>
                    </a:solidFill>
                  </a:tcPr>
                </a:tc>
                <a:tc>
                  <a:txBody>
                    <a:bodyPr/>
                    <a:lstStyle/>
                    <a:p>
                      <a:r>
                        <a:rPr lang="en-GB" dirty="0" smtClean="0"/>
                        <a:t>£1.99</a:t>
                      </a:r>
                      <a:endParaRPr lang="en-GB" dirty="0"/>
                    </a:p>
                  </a:txBody>
                  <a:tcPr>
                    <a:solidFill>
                      <a:schemeClr val="bg1"/>
                    </a:solidFill>
                  </a:tcPr>
                </a:tc>
              </a:tr>
              <a:tr h="370840">
                <a:tc>
                  <a:txBody>
                    <a:bodyPr/>
                    <a:lstStyle/>
                    <a:p>
                      <a:r>
                        <a:rPr lang="en-GB" b="1" dirty="0" smtClean="0"/>
                        <a:t>Total costs</a:t>
                      </a:r>
                      <a:r>
                        <a:rPr lang="en-GB" b="1" baseline="0" dirty="0" smtClean="0"/>
                        <a:t> to put kit together</a:t>
                      </a:r>
                      <a:endParaRPr lang="en-GB" b="1" dirty="0"/>
                    </a:p>
                  </a:txBody>
                  <a:tcPr>
                    <a:solidFill>
                      <a:schemeClr val="bg1"/>
                    </a:solidFill>
                  </a:tcPr>
                </a:tc>
                <a:tc>
                  <a:txBody>
                    <a:bodyPr/>
                    <a:lstStyle/>
                    <a:p>
                      <a:endParaRPr lang="en-GB" dirty="0"/>
                    </a:p>
                  </a:txBody>
                  <a:tcPr>
                    <a:solidFill>
                      <a:schemeClr val="bg1"/>
                    </a:solidFill>
                  </a:tcPr>
                </a:tc>
              </a:tr>
            </a:tbl>
          </a:graphicData>
        </a:graphic>
      </p:graphicFrame>
      <p:sp>
        <p:nvSpPr>
          <p:cNvPr id="3" name="Title 2"/>
          <p:cNvSpPr>
            <a:spLocks noGrp="1"/>
          </p:cNvSpPr>
          <p:nvPr>
            <p:ph type="title"/>
          </p:nvPr>
        </p:nvSpPr>
        <p:spPr/>
        <p:txBody>
          <a:bodyPr/>
          <a:lstStyle/>
          <a:p>
            <a:r>
              <a:rPr lang="en-GB" dirty="0" smtClean="0"/>
              <a:t>Watch the video clip and note down the missing costs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Denkit.wmv">
            <a:hlinkClick r:id="" action="ppaction://media"/>
          </p:cNvPr>
          <p:cNvPicPr>
            <a:picLocks noRot="1" noChangeAspect="1"/>
          </p:cNvPicPr>
          <p:nvPr>
            <a:videoFile r:link="rId1"/>
          </p:nvPr>
        </p:nvPicPr>
        <p:blipFill>
          <a:blip r:embed="rId3" cstate="print"/>
          <a:stretch>
            <a:fillRect/>
          </a:stretch>
        </p:blipFill>
        <p:spPr>
          <a:xfrm>
            <a:off x="467544" y="260648"/>
            <a:ext cx="8280920" cy="6264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791200" y="4391025"/>
            <a:ext cx="3352800" cy="2466975"/>
          </a:xfrm>
          <a:prstGeom prst="rect">
            <a:avLst/>
          </a:prstGeom>
          <a:noFill/>
          <a:ln w="9525">
            <a:noFill/>
            <a:miter lim="800000"/>
            <a:headEnd/>
            <a:tailEnd/>
          </a:ln>
        </p:spPr>
      </p:pic>
      <p:graphicFrame>
        <p:nvGraphicFramePr>
          <p:cNvPr id="2" name="Table 1"/>
          <p:cNvGraphicFramePr>
            <a:graphicFrameLocks noGrp="1"/>
          </p:cNvGraphicFramePr>
          <p:nvPr/>
        </p:nvGraphicFramePr>
        <p:xfrm>
          <a:off x="1115616" y="1916832"/>
          <a:ext cx="6096000" cy="3337560"/>
        </p:xfrm>
        <a:graphic>
          <a:graphicData uri="http://schemas.openxmlformats.org/drawingml/2006/table">
            <a:tbl>
              <a:tblPr firstRow="1" bandRow="1">
                <a:tableStyleId>{0505E3EF-67EA-436B-97B2-0124C06EBD24}</a:tableStyleId>
              </a:tblPr>
              <a:tblGrid>
                <a:gridCol w="3048000"/>
                <a:gridCol w="3048000"/>
              </a:tblGrid>
              <a:tr h="370840">
                <a:tc>
                  <a:txBody>
                    <a:bodyPr/>
                    <a:lstStyle/>
                    <a:p>
                      <a:r>
                        <a:rPr lang="en-GB" dirty="0" smtClean="0"/>
                        <a:t>Item</a:t>
                      </a:r>
                      <a:endParaRPr lang="en-GB" dirty="0"/>
                    </a:p>
                  </a:txBody>
                  <a:tcPr/>
                </a:tc>
                <a:tc>
                  <a:txBody>
                    <a:bodyPr/>
                    <a:lstStyle/>
                    <a:p>
                      <a:r>
                        <a:rPr lang="en-GB" dirty="0" smtClean="0"/>
                        <a:t>Cost</a:t>
                      </a:r>
                      <a:endParaRPr lang="en-GB" dirty="0"/>
                    </a:p>
                  </a:txBody>
                  <a:tcPr/>
                </a:tc>
              </a:tr>
              <a:tr h="370840">
                <a:tc>
                  <a:txBody>
                    <a:bodyPr/>
                    <a:lstStyle/>
                    <a:p>
                      <a:r>
                        <a:rPr lang="en-GB" dirty="0" smtClean="0"/>
                        <a:t>Tarpaulin</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Torch</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Groundsheet</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Mug</a:t>
                      </a:r>
                      <a:endParaRPr lang="en-GB" dirty="0"/>
                    </a:p>
                  </a:txBody>
                  <a:tcPr>
                    <a:solidFill>
                      <a:schemeClr val="bg1"/>
                    </a:solidFill>
                  </a:tcPr>
                </a:tc>
                <a:tc>
                  <a:txBody>
                    <a:bodyPr/>
                    <a:lstStyle/>
                    <a:p>
                      <a:endParaRPr lang="en-GB" dirty="0"/>
                    </a:p>
                  </a:txBody>
                  <a:tcPr>
                    <a:solidFill>
                      <a:schemeClr val="bg1"/>
                    </a:solidFill>
                  </a:tcPr>
                </a:tc>
              </a:tr>
              <a:tr h="370840">
                <a:tc>
                  <a:txBody>
                    <a:bodyPr/>
                    <a:lstStyle/>
                    <a:p>
                      <a:r>
                        <a:rPr lang="en-GB" dirty="0" smtClean="0"/>
                        <a:t>Peg Bag</a:t>
                      </a:r>
                      <a:endParaRPr lang="en-GB" dirty="0"/>
                    </a:p>
                  </a:txBody>
                  <a:tcPr>
                    <a:solidFill>
                      <a:schemeClr val="bg1"/>
                    </a:solidFill>
                  </a:tcPr>
                </a:tc>
                <a:tc>
                  <a:txBody>
                    <a:bodyPr/>
                    <a:lstStyle/>
                    <a:p>
                      <a:r>
                        <a:rPr lang="en-GB" dirty="0" smtClean="0"/>
                        <a:t>£0.49</a:t>
                      </a:r>
                      <a:endParaRPr lang="en-GB" dirty="0"/>
                    </a:p>
                  </a:txBody>
                  <a:tcPr>
                    <a:solidFill>
                      <a:schemeClr val="bg1"/>
                    </a:solidFill>
                  </a:tcPr>
                </a:tc>
              </a:tr>
              <a:tr h="370840">
                <a:tc>
                  <a:txBody>
                    <a:bodyPr/>
                    <a:lstStyle/>
                    <a:p>
                      <a:r>
                        <a:rPr lang="en-GB" dirty="0" smtClean="0"/>
                        <a:t>Tent Pegs</a:t>
                      </a:r>
                      <a:endParaRPr lang="en-GB" dirty="0"/>
                    </a:p>
                  </a:txBody>
                  <a:tcPr>
                    <a:solidFill>
                      <a:schemeClr val="bg1"/>
                    </a:solidFill>
                  </a:tcPr>
                </a:tc>
                <a:tc>
                  <a:txBody>
                    <a:bodyPr/>
                    <a:lstStyle/>
                    <a:p>
                      <a:r>
                        <a:rPr lang="en-GB" dirty="0" smtClean="0"/>
                        <a:t>£0.99</a:t>
                      </a:r>
                      <a:endParaRPr lang="en-GB" dirty="0"/>
                    </a:p>
                  </a:txBody>
                  <a:tcPr>
                    <a:solidFill>
                      <a:schemeClr val="bg1"/>
                    </a:solidFill>
                  </a:tcPr>
                </a:tc>
              </a:tr>
              <a:tr h="370840">
                <a:tc>
                  <a:txBody>
                    <a:bodyPr/>
                    <a:lstStyle/>
                    <a:p>
                      <a:r>
                        <a:rPr lang="en-GB" dirty="0" smtClean="0"/>
                        <a:t>Mallet</a:t>
                      </a:r>
                      <a:endParaRPr lang="en-GB" dirty="0"/>
                    </a:p>
                  </a:txBody>
                  <a:tcPr>
                    <a:solidFill>
                      <a:schemeClr val="bg1"/>
                    </a:solidFill>
                  </a:tcPr>
                </a:tc>
                <a:tc>
                  <a:txBody>
                    <a:bodyPr/>
                    <a:lstStyle/>
                    <a:p>
                      <a:r>
                        <a:rPr lang="en-GB" dirty="0" smtClean="0"/>
                        <a:t>£1.99</a:t>
                      </a:r>
                      <a:endParaRPr lang="en-GB" dirty="0"/>
                    </a:p>
                  </a:txBody>
                  <a:tcPr>
                    <a:solidFill>
                      <a:schemeClr val="bg1"/>
                    </a:solidFill>
                  </a:tcPr>
                </a:tc>
              </a:tr>
              <a:tr h="370840">
                <a:tc>
                  <a:txBody>
                    <a:bodyPr/>
                    <a:lstStyle/>
                    <a:p>
                      <a:r>
                        <a:rPr lang="en-GB" b="1" dirty="0" smtClean="0"/>
                        <a:t>Total costs</a:t>
                      </a:r>
                      <a:r>
                        <a:rPr lang="en-GB" b="1" baseline="0" dirty="0" smtClean="0"/>
                        <a:t> to put kit together</a:t>
                      </a:r>
                      <a:endParaRPr lang="en-GB" b="1" dirty="0"/>
                    </a:p>
                  </a:txBody>
                  <a:tcPr>
                    <a:solidFill>
                      <a:schemeClr val="bg1"/>
                    </a:solidFill>
                  </a:tcPr>
                </a:tc>
                <a:tc>
                  <a:txBody>
                    <a:bodyPr/>
                    <a:lstStyle/>
                    <a:p>
                      <a:endParaRPr lang="en-GB" dirty="0"/>
                    </a:p>
                  </a:txBody>
                  <a:tcPr>
                    <a:solidFill>
                      <a:schemeClr val="bg1"/>
                    </a:solidFill>
                  </a:tcPr>
                </a:tc>
              </a:tr>
            </a:tbl>
          </a:graphicData>
        </a:graphic>
      </p:graphicFrame>
      <p:sp>
        <p:nvSpPr>
          <p:cNvPr id="3" name="Title 2"/>
          <p:cNvSpPr>
            <a:spLocks noGrp="1"/>
          </p:cNvSpPr>
          <p:nvPr>
            <p:ph type="title"/>
          </p:nvPr>
        </p:nvSpPr>
        <p:spPr/>
        <p:txBody>
          <a:bodyPr/>
          <a:lstStyle/>
          <a:p>
            <a:r>
              <a:rPr lang="en-GB" dirty="0" smtClean="0"/>
              <a:t>Watch the video clip and note down the missing costs</a:t>
            </a:r>
            <a:endParaRPr lang="en-GB" dirty="0"/>
          </a:p>
        </p:txBody>
      </p:sp>
      <p:sp>
        <p:nvSpPr>
          <p:cNvPr id="5" name="Rectangular Callout 4"/>
          <p:cNvSpPr/>
          <p:nvPr/>
        </p:nvSpPr>
        <p:spPr>
          <a:xfrm>
            <a:off x="395536" y="4725144"/>
            <a:ext cx="2808312" cy="1872208"/>
          </a:xfrm>
          <a:prstGeom prst="wedgeRectCallout">
            <a:avLst>
              <a:gd name="adj1" fmla="val -7332"/>
              <a:gd name="adj2" fmla="val -70323"/>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Are these costs fixed or variable?</a:t>
            </a:r>
            <a:endParaRPr lang="en-GB" sz="3600" dirty="0">
              <a:solidFill>
                <a:schemeClr val="tx1"/>
              </a:solidFill>
            </a:endParaRPr>
          </a:p>
        </p:txBody>
      </p:sp>
      <p:sp>
        <p:nvSpPr>
          <p:cNvPr id="6" name="TextBox 5"/>
          <p:cNvSpPr txBox="1"/>
          <p:nvPr/>
        </p:nvSpPr>
        <p:spPr>
          <a:xfrm>
            <a:off x="4191878" y="2319183"/>
            <a:ext cx="761747" cy="369332"/>
          </a:xfrm>
          <a:prstGeom prst="rect">
            <a:avLst/>
          </a:prstGeom>
          <a:noFill/>
        </p:spPr>
        <p:txBody>
          <a:bodyPr wrap="none" rtlCol="0">
            <a:spAutoFit/>
          </a:bodyPr>
          <a:lstStyle/>
          <a:p>
            <a:r>
              <a:rPr lang="en-GB" dirty="0" smtClean="0"/>
              <a:t>£3.89</a:t>
            </a:r>
            <a:endParaRPr lang="en-GB" dirty="0"/>
          </a:p>
        </p:txBody>
      </p:sp>
      <p:sp>
        <p:nvSpPr>
          <p:cNvPr id="7" name="TextBox 6"/>
          <p:cNvSpPr txBox="1"/>
          <p:nvPr/>
        </p:nvSpPr>
        <p:spPr>
          <a:xfrm>
            <a:off x="4191876" y="2656249"/>
            <a:ext cx="761747" cy="369332"/>
          </a:xfrm>
          <a:prstGeom prst="rect">
            <a:avLst/>
          </a:prstGeom>
          <a:noFill/>
        </p:spPr>
        <p:txBody>
          <a:bodyPr wrap="none" rtlCol="0">
            <a:spAutoFit/>
          </a:bodyPr>
          <a:lstStyle/>
          <a:p>
            <a:r>
              <a:rPr lang="en-GB" dirty="0" smtClean="0"/>
              <a:t>£3.09</a:t>
            </a:r>
            <a:endParaRPr lang="en-GB" dirty="0"/>
          </a:p>
        </p:txBody>
      </p:sp>
      <p:sp>
        <p:nvSpPr>
          <p:cNvPr id="8" name="TextBox 7"/>
          <p:cNvSpPr txBox="1"/>
          <p:nvPr/>
        </p:nvSpPr>
        <p:spPr>
          <a:xfrm>
            <a:off x="4191877" y="3036993"/>
            <a:ext cx="761747" cy="369332"/>
          </a:xfrm>
          <a:prstGeom prst="rect">
            <a:avLst/>
          </a:prstGeom>
          <a:noFill/>
        </p:spPr>
        <p:txBody>
          <a:bodyPr wrap="none" rtlCol="0">
            <a:spAutoFit/>
          </a:bodyPr>
          <a:lstStyle/>
          <a:p>
            <a:r>
              <a:rPr lang="en-GB" dirty="0" smtClean="0"/>
              <a:t>£1.61</a:t>
            </a:r>
            <a:endParaRPr lang="en-GB" dirty="0"/>
          </a:p>
        </p:txBody>
      </p:sp>
      <p:sp>
        <p:nvSpPr>
          <p:cNvPr id="9" name="TextBox 8"/>
          <p:cNvSpPr txBox="1"/>
          <p:nvPr/>
        </p:nvSpPr>
        <p:spPr>
          <a:xfrm>
            <a:off x="4191878" y="3406325"/>
            <a:ext cx="761747" cy="369332"/>
          </a:xfrm>
          <a:prstGeom prst="rect">
            <a:avLst/>
          </a:prstGeom>
          <a:noFill/>
        </p:spPr>
        <p:txBody>
          <a:bodyPr wrap="none" rtlCol="0">
            <a:spAutoFit/>
          </a:bodyPr>
          <a:lstStyle/>
          <a:p>
            <a:r>
              <a:rPr lang="en-GB" dirty="0" smtClean="0"/>
              <a:t>£0.59</a:t>
            </a:r>
            <a:endParaRPr lang="en-GB" dirty="0"/>
          </a:p>
        </p:txBody>
      </p:sp>
      <p:sp>
        <p:nvSpPr>
          <p:cNvPr id="10" name="TextBox 9"/>
          <p:cNvSpPr txBox="1"/>
          <p:nvPr/>
        </p:nvSpPr>
        <p:spPr>
          <a:xfrm>
            <a:off x="4167603" y="4869160"/>
            <a:ext cx="889987" cy="369332"/>
          </a:xfrm>
          <a:prstGeom prst="rect">
            <a:avLst/>
          </a:prstGeom>
          <a:noFill/>
        </p:spPr>
        <p:txBody>
          <a:bodyPr wrap="none" rtlCol="0">
            <a:spAutoFit/>
          </a:bodyPr>
          <a:lstStyle/>
          <a:p>
            <a:r>
              <a:rPr lang="en-GB" dirty="0" smtClean="0"/>
              <a:t>£12.65</a:t>
            </a:r>
            <a:endParaRPr lang="en-GB" dirty="0"/>
          </a:p>
        </p:txBody>
      </p:sp>
    </p:spTree>
    <p:extLst>
      <p:ext uri="{BB962C8B-B14F-4D97-AF65-F5344CB8AC3E}">
        <p14:creationId xmlns:p14="http://schemas.microsoft.com/office/powerpoint/2010/main" val="17657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cf6562556c3cb9659d7f833c533ad9fd362f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14163</TotalTime>
  <Words>1023</Words>
  <Application>Microsoft Office PowerPoint</Application>
  <PresentationFormat>On-screen Show (4:3)</PresentationFormat>
  <Paragraphs>167</Paragraphs>
  <Slides>22</Slides>
  <Notes>0</Notes>
  <HiddenSlides>0</HiddenSlides>
  <MMClips>4</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Watch the video clip and note down the missing costs</vt:lpstr>
      <vt:lpstr>PowerPoint Presentation</vt:lpstr>
      <vt:lpstr>Watch the video clip and note down the missing costs</vt:lpstr>
      <vt:lpstr>Breaking Even at Denkit</vt:lpstr>
      <vt:lpstr>Calculate the Break-Even Point</vt:lpstr>
      <vt:lpstr>PowerPoint Presentation</vt:lpstr>
      <vt:lpstr>PowerPoint Presentation</vt:lpstr>
      <vt:lpstr>Calculate the total profit made by Joanna and Kay if they manage to meet their forecast of 4750 sales in their first year Assume that fixed costs are £2000 higher than expected.</vt:lpstr>
      <vt:lpstr>PowerPoint Presentation</vt:lpstr>
      <vt:lpstr>PowerPoint Presentation</vt:lpstr>
      <vt:lpstr>PowerPoint Presentation</vt:lpstr>
      <vt:lpstr>PowerPoint Presentation</vt:lpstr>
      <vt:lpstr>PowerPoint Presentation</vt:lpstr>
      <vt:lpstr>Compare and contrast these student answers</vt:lpstr>
      <vt:lpstr>Have a go at this question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Business Unit 3 Workshop</dc:title>
  <dc:subject>Edexcel GCSE Business Unit 3 Workshop</dc:subject>
  <dc:creator>Jim Riley</dc:creator>
  <cp:lastModifiedBy>SMcKenna</cp:lastModifiedBy>
  <cp:revision>229</cp:revision>
  <dcterms:created xsi:type="dcterms:W3CDTF">2012-04-16T13:58:05Z</dcterms:created>
  <dcterms:modified xsi:type="dcterms:W3CDTF">2018-05-08T13:26:48Z</dcterms:modified>
</cp:coreProperties>
</file>